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3" r:id="rId3"/>
    <p:sldId id="295" r:id="rId4"/>
    <p:sldId id="306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9" r:id="rId15"/>
    <p:sldId id="342" r:id="rId16"/>
    <p:sldId id="340" r:id="rId17"/>
    <p:sldId id="343" r:id="rId18"/>
    <p:sldId id="341" r:id="rId19"/>
    <p:sldId id="324" r:id="rId20"/>
    <p:sldId id="319" r:id="rId21"/>
    <p:sldId id="322" r:id="rId22"/>
    <p:sldId id="321" r:id="rId23"/>
    <p:sldId id="320" r:id="rId24"/>
    <p:sldId id="294" r:id="rId25"/>
  </p:sldIdLst>
  <p:sldSz cx="9144000" cy="6858000" type="screen4x3"/>
  <p:notesSz cx="6858000" cy="99472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217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0" autoAdjust="0"/>
    <p:restoredTop sz="94813" autoAdjust="0"/>
  </p:normalViewPr>
  <p:slideViewPr>
    <p:cSldViewPr>
      <p:cViewPr varScale="1">
        <p:scale>
          <a:sx n="108" d="100"/>
          <a:sy n="108" d="100"/>
        </p:scale>
        <p:origin x="1752" y="102"/>
      </p:cViewPr>
      <p:guideLst>
        <p:guide orient="horz" pos="9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C8E1E77-A9DA-4726-8F75-E0197996DB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677142-413E-4F9E-BE63-ABCAD70B7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D931C9-08B6-4110-8BF0-E0CBFE521550}" type="datetimeFigureOut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C06B69-36A0-4502-96BF-39A532852E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88651" tIns="44326" rIns="88651" bIns="443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C7E662-C559-4F4A-AFB6-2668682670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88651" tIns="44326" rIns="88651" bIns="44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BC92C9-10D3-46A0-BAD2-4C98F830F6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8390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D0B197-2F4E-43C1-AB23-A5886C0A39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88646" tIns="44324" rIns="88646" bIns="443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AFBDA2-7C43-4516-8D29-EBDFB85FA8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88646" tIns="44324" rIns="88646" bIns="443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CD8C53-D6E8-4326-8562-97058C0A8808}" type="datetimeFigureOut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01E92C14-4A1A-40A5-AD0B-9048988BE0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46" tIns="44324" rIns="88646" bIns="4432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5198FB9-CF4F-405A-9865-C26E06E1F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88646" tIns="44324" rIns="88646" bIns="44324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0B625B-9F2F-4B48-8F9B-2111C8653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88646" tIns="44324" rIns="88646" bIns="443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D6261B-9663-4B82-8879-7561321A1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88646" tIns="44324" rIns="88646" bIns="443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335B3B-6D1F-4436-9908-26D990E032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8715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3E9E719D-AD9A-4710-80D3-AE20491C6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735C744C-3A9E-45DE-8F57-67DE14FEC3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56D94522-16CE-4E3E-826F-20CA0ED78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86D4C8-51E9-4152-9B64-B61B06E9A829}" type="slidenum">
              <a:rPr lang="pt-BR" altLang="pt-BR" smtClean="0">
                <a:latin typeface="Calibri" panose="020F0502020204030204" pitchFamily="34" charset="0"/>
              </a:rPr>
              <a:pPr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35B3B-6D1F-4436-9908-26D990E032D7}" type="slidenum">
              <a:rPr lang="pt-BR" altLang="pt-BR" smtClean="0"/>
              <a:pPr>
                <a:defRPr/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262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B7EE0BEE-1707-4B01-A7CA-07D5496023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C184FCC8-F5B8-4528-AD16-A2C75CA45A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3D128515-D92C-40F4-9B5E-472BB1228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139335-5693-49D0-B2BC-12561D6B5BD7}" type="slidenum">
              <a:rPr lang="pt-BR" altLang="pt-BR" smtClean="0">
                <a:latin typeface="Calibri" panose="020F0502020204030204" pitchFamily="34" charset="0"/>
              </a:rPr>
              <a:pPr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9">
            <a:extLst>
              <a:ext uri="{FF2B5EF4-FFF2-40B4-BE49-F238E27FC236}">
                <a16:creationId xmlns:a16="http://schemas.microsoft.com/office/drawing/2014/main" id="{BA5AE7B0-1CF2-4C0A-B951-DD2ABD8454F6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">
            <a:extLst>
              <a:ext uri="{FF2B5EF4-FFF2-40B4-BE49-F238E27FC236}">
                <a16:creationId xmlns:a16="http://schemas.microsoft.com/office/drawing/2014/main" id="{E02F35C2-29FC-4B09-8563-53E31C631B1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6">
              <a:extLst>
                <a:ext uri="{FF2B5EF4-FFF2-40B4-BE49-F238E27FC236}">
                  <a16:creationId xmlns:a16="http://schemas.microsoft.com/office/drawing/2014/main" id="{06660FDD-FFA1-411C-BDCE-CA7FC2EF9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orma livre 7">
              <a:extLst>
                <a:ext uri="{FF2B5EF4-FFF2-40B4-BE49-F238E27FC236}">
                  <a16:creationId xmlns:a16="http://schemas.microsoft.com/office/drawing/2014/main" id="{219016F2-ED8F-4E95-AFC7-B562B93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orma livre 10">
              <a:extLst>
                <a:ext uri="{FF2B5EF4-FFF2-40B4-BE49-F238E27FC236}">
                  <a16:creationId xmlns:a16="http://schemas.microsoft.com/office/drawing/2014/main" id="{836AA479-2872-4CF3-95DF-0C507C78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ctor reto 11">
              <a:extLst>
                <a:ext uri="{FF2B5EF4-FFF2-40B4-BE49-F238E27FC236}">
                  <a16:creationId xmlns:a16="http://schemas.microsoft.com/office/drawing/2014/main" id="{D9527A87-6F18-4967-AB6B-F524CF87F1A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>
            <a:extLst>
              <a:ext uri="{FF2B5EF4-FFF2-40B4-BE49-F238E27FC236}">
                <a16:creationId xmlns:a16="http://schemas.microsoft.com/office/drawing/2014/main" id="{BA48054F-7495-49CA-8AD1-ACFACF30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70F249-9388-41AF-AE7A-46EDA084BB5F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12" name="Espaço Reservado para Rodapé 18">
            <a:extLst>
              <a:ext uri="{FF2B5EF4-FFF2-40B4-BE49-F238E27FC236}">
                <a16:creationId xmlns:a16="http://schemas.microsoft.com/office/drawing/2014/main" id="{0BB88B29-264E-4DF5-84B3-56457D1F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>
            <a:extLst>
              <a:ext uri="{FF2B5EF4-FFF2-40B4-BE49-F238E27FC236}">
                <a16:creationId xmlns:a16="http://schemas.microsoft.com/office/drawing/2014/main" id="{7AD62D38-F4E8-4800-8D03-3343E9F9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6BC15B-0C05-4CFA-AAC1-0659486207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940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C3F3822-772B-4462-842D-B5F36D14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76A7-0DAD-461F-8E4C-732F656BF681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4D6ADEC-7C2C-47C2-B74A-31DFE18E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>
            <a:extLst>
              <a:ext uri="{FF2B5EF4-FFF2-40B4-BE49-F238E27FC236}">
                <a16:creationId xmlns:a16="http://schemas.microsoft.com/office/drawing/2014/main" id="{FEFD8C25-0B22-4C41-90B3-66646F73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F93F-722F-46CA-A023-5A361C45A5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71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FB4D4727-0B45-4353-BDF6-6AC8A74C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2777-5FC9-4B7A-BA4C-8FFDE6C157F9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4863AE6C-B3CD-4007-9AD0-501B804F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>
            <a:extLst>
              <a:ext uri="{FF2B5EF4-FFF2-40B4-BE49-F238E27FC236}">
                <a16:creationId xmlns:a16="http://schemas.microsoft.com/office/drawing/2014/main" id="{5489CE79-9D6C-4E58-8367-8C3BA219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5AE4-5585-4ECF-B3CF-BD3570193E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376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cns">
            <a:extLst>
              <a:ext uri="{FF2B5EF4-FFF2-40B4-BE49-F238E27FC236}">
                <a16:creationId xmlns:a16="http://schemas.microsoft.com/office/drawing/2014/main" id="{D741FC6A-F6D6-49FB-AEF1-0AD09B4394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096000"/>
            <a:ext cx="9604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87BE692-C55C-4A7F-97A6-32BC4CC0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F0BE-0580-4318-9A26-AAF904C205CA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073F5F7-CAD3-4FB1-941E-BA6472D0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02C72AE8-B96F-4576-8738-3FBA269D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ED90-BCCF-4C02-8179-328DC6DDA9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21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6">
            <a:extLst>
              <a:ext uri="{FF2B5EF4-FFF2-40B4-BE49-F238E27FC236}">
                <a16:creationId xmlns:a16="http://schemas.microsoft.com/office/drawing/2014/main" id="{A26A1F39-3804-4FA8-823B-EEB4A12196E9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7">
            <a:extLst>
              <a:ext uri="{FF2B5EF4-FFF2-40B4-BE49-F238E27FC236}">
                <a16:creationId xmlns:a16="http://schemas.microsoft.com/office/drawing/2014/main" id="{7A78AC27-C302-4629-BD95-E8D3B548B0D7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FFC68A2-F235-4040-A8D7-085988B8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3E42-6697-4C4D-9D8D-550FDEB82C9A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991E801-5D97-41AE-B92F-238341B4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A54EEC8-A426-45F4-99C2-C2E3BD57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CE42-F578-4758-BA37-8A66F9DF2A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780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51ADC9-3B74-4EB8-B1AA-1D37C835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732D-7411-4358-8730-C147D5AFC570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804033-C37F-4ECD-885A-28C72884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EB8291-3F1C-49FE-87A2-5144FD46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DE58-EF1D-4F06-8E1A-73C5D283C7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5693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515A9C5-3B72-42F4-A1A5-9F701F20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6B2D-E01B-4844-971D-4112A4922E17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9EFBB9-3524-4462-83FA-C0C52ED9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27A848-1933-4C17-8C1E-536711B2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47C9-E93B-4107-8802-62636580AE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0473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5B530E5-4495-46FC-9118-02571E3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4E29-2DFF-4D87-A517-D73DFFDA78F8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7FF5F0-6C28-4231-9D15-A2E79E83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F620AD-BDD6-4E88-8DA0-C2D4F87D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0C85-AFB5-4D75-B211-81A1FD3F80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379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F0BAA45A-5016-40E1-BCC4-158AB491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1223-EEF6-40A9-8326-CBD4932B79EE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BE1A9D73-21FA-43C6-8E2A-16BF47F4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>
            <a:extLst>
              <a:ext uri="{FF2B5EF4-FFF2-40B4-BE49-F238E27FC236}">
                <a16:creationId xmlns:a16="http://schemas.microsoft.com/office/drawing/2014/main" id="{161083D5-F148-45FB-BFFA-36578DAD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7931-0E9E-436C-9EF6-771EE6BEA7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730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860032" y="760999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49D223-EC4E-40E8-BE0F-06533EB9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5D68-4565-4356-BF25-455CDF69579E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D39787-EEEA-4378-8F7E-07957DDE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FF2DE-5376-4624-B572-E11EA051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A05F-6CAA-4033-9357-75FE56F06C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8D00C2-9D77-49B7-B45F-6190083C9D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002" y="110669"/>
            <a:ext cx="1148463" cy="7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48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7">
            <a:extLst>
              <a:ext uri="{FF2B5EF4-FFF2-40B4-BE49-F238E27FC236}">
                <a16:creationId xmlns:a16="http://schemas.microsoft.com/office/drawing/2014/main" id="{81B7D1C6-EBAB-47C7-8A38-BE825E9061CB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a livre 8">
            <a:extLst>
              <a:ext uri="{FF2B5EF4-FFF2-40B4-BE49-F238E27FC236}">
                <a16:creationId xmlns:a16="http://schemas.microsoft.com/office/drawing/2014/main" id="{A0FB18BA-21B7-4E2F-A80F-A2AC654C8003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Triângulo retângulo 9">
            <a:extLst>
              <a:ext uri="{FF2B5EF4-FFF2-40B4-BE49-F238E27FC236}">
                <a16:creationId xmlns:a16="http://schemas.microsoft.com/office/drawing/2014/main" id="{68C37D93-266F-4005-9965-EAAD1D7E62A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981B1D75-F2A3-44BE-B734-4E4A7DDB6E32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11">
            <a:extLst>
              <a:ext uri="{FF2B5EF4-FFF2-40B4-BE49-F238E27FC236}">
                <a16:creationId xmlns:a16="http://schemas.microsoft.com/office/drawing/2014/main" id="{21DB670F-2D51-4F2C-A355-3CFABA9BD21E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12">
            <a:extLst>
              <a:ext uri="{FF2B5EF4-FFF2-40B4-BE49-F238E27FC236}">
                <a16:creationId xmlns:a16="http://schemas.microsoft.com/office/drawing/2014/main" id="{E771A8D5-8AB4-4BF1-83C5-41BE31814899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" name="Espaço Reservado para Data 4">
            <a:extLst>
              <a:ext uri="{FF2B5EF4-FFF2-40B4-BE49-F238E27FC236}">
                <a16:creationId xmlns:a16="http://schemas.microsoft.com/office/drawing/2014/main" id="{BEBE040C-3219-4B46-BBEA-7A9384DB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7FE12D-1E1A-428D-BF63-943FDF0DBCD7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12" name="Espaço Reservado para Rodapé 5">
            <a:extLst>
              <a:ext uri="{FF2B5EF4-FFF2-40B4-BE49-F238E27FC236}">
                <a16:creationId xmlns:a16="http://schemas.microsoft.com/office/drawing/2014/main" id="{93CD719B-74D1-45F9-A0FD-582B5A85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>
            <a:extLst>
              <a:ext uri="{FF2B5EF4-FFF2-40B4-BE49-F238E27FC236}">
                <a16:creationId xmlns:a16="http://schemas.microsoft.com/office/drawing/2014/main" id="{9699368A-134C-45A8-AD05-7688AC7F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0BC9-1727-48A5-A720-E101513A58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004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>
            <a:extLst>
              <a:ext uri="{FF2B5EF4-FFF2-40B4-BE49-F238E27FC236}">
                <a16:creationId xmlns:a16="http://schemas.microsoft.com/office/drawing/2014/main" id="{AF25A612-5825-414C-BCB9-75FAE013CBEF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orma livre 11">
            <a:extLst>
              <a:ext uri="{FF2B5EF4-FFF2-40B4-BE49-F238E27FC236}">
                <a16:creationId xmlns:a16="http://schemas.microsoft.com/office/drawing/2014/main" id="{23C10AB6-2BC9-45C0-BEE0-23F97DB0D772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Triângulo retângulo 13">
            <a:extLst>
              <a:ext uri="{FF2B5EF4-FFF2-40B4-BE49-F238E27FC236}">
                <a16:creationId xmlns:a16="http://schemas.microsoft.com/office/drawing/2014/main" id="{8E667E55-D9EF-4278-9E96-51D32B8C686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9918577-6304-4C17-A5C9-38EF8724953D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>
            <a:extLst>
              <a:ext uri="{FF2B5EF4-FFF2-40B4-BE49-F238E27FC236}">
                <a16:creationId xmlns:a16="http://schemas.microsoft.com/office/drawing/2014/main" id="{7A041C1B-F665-4191-80FC-965153C9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33" name="Espaço Reservado para Texto 29">
            <a:extLst>
              <a:ext uri="{FF2B5EF4-FFF2-40B4-BE49-F238E27FC236}">
                <a16:creationId xmlns:a16="http://schemas.microsoft.com/office/drawing/2014/main" id="{EC123D65-0762-4DB4-89FA-0B0BF0B98A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C255394-C301-435F-AA13-55A1E3EE7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05C3654-B454-4AF7-98A2-8BA291D6C019}" type="datetime1">
              <a:rPr lang="pt-BR"/>
              <a:pPr>
                <a:defRPr/>
              </a:pPr>
              <a:t>06/04/2021</a:t>
            </a:fld>
            <a:endParaRPr lang="pt-BR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942FD36F-0460-489A-BE03-4E2A0A2E3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DEBCBB60-BA7A-42A5-B96A-681C8DF2A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3FF3B401-D2FC-46C8-8F90-BD3B394799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57" r:id="rId7"/>
    <p:sldLayoutId id="2147483766" r:id="rId8"/>
    <p:sldLayoutId id="2147483767" r:id="rId9"/>
    <p:sldLayoutId id="2147483758" r:id="rId10"/>
    <p:sldLayoutId id="21474837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49B39-4508-40E3-9A2F-403473773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43255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Pesquisa Mensal </a:t>
            </a:r>
            <a:br>
              <a:rPr lang="pt-BR" dirty="0">
                <a:effectLst/>
                <a:latin typeface="Arial Narrow" panose="020B0606020202030204" pitchFamily="34" charset="0"/>
              </a:rPr>
            </a:br>
            <a:r>
              <a:rPr lang="pt-BR" dirty="0">
                <a:effectLst/>
                <a:latin typeface="Arial Narrow" panose="020B0606020202030204" pitchFamily="34" charset="0"/>
              </a:rPr>
              <a:t>de Atividades em Serviços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AB9ACBD2-49B6-402A-819C-DFDED36B1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 Narrow" panose="020B0606020202030204" pitchFamily="34" charset="0"/>
                <a:ea typeface="+mj-ea"/>
                <a:cs typeface="+mj-cs"/>
              </a:rPr>
              <a:t>março de 2021</a:t>
            </a:r>
          </a:p>
        </p:txBody>
      </p:sp>
      <p:sp>
        <p:nvSpPr>
          <p:cNvPr id="12293" name="Espaço Reservado para Número de Slide 4">
            <a:extLst>
              <a:ext uri="{FF2B5EF4-FFF2-40B4-BE49-F238E27FC236}">
                <a16:creationId xmlns:a16="http://schemas.microsoft.com/office/drawing/2014/main" id="{028CF61E-B8FB-4D5D-898A-C178653F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91BEFE-651D-4A13-B12E-BFF4CAB06E8B}" type="slidenum">
              <a:rPr lang="pt-BR" altLang="pt-BR" smtClean="0">
                <a:solidFill>
                  <a:srgbClr val="FFFFFF"/>
                </a:solidFill>
                <a:latin typeface="Lucida Sans Unicode" panose="020B0602030504020204" pitchFamily="34" charset="0"/>
              </a:rPr>
              <a:pPr/>
              <a:t>1</a:t>
            </a:fld>
            <a:endParaRPr lang="pt-BR" altLang="pt-BR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AE522A-C319-4222-894A-ADCB6ECC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473" y="260648"/>
            <a:ext cx="1268472" cy="8362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3B444D-ADD8-4FC6-B1FD-E07D3F5C6BAD}"/>
              </a:ext>
            </a:extLst>
          </p:cNvPr>
          <p:cNvSpPr txBox="1"/>
          <p:nvPr/>
        </p:nvSpPr>
        <p:spPr>
          <a:xfrm>
            <a:off x="7308304" y="105447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latin typeface="Arial Narrow" panose="020B0606020202030204" pitchFamily="34" charset="0"/>
              </a:rPr>
              <a:t>CONFEDERAÇÃO</a:t>
            </a:r>
            <a:br>
              <a:rPr lang="pt-BR" sz="1200" dirty="0">
                <a:latin typeface="Arial Narrow" panose="020B0606020202030204" pitchFamily="34" charset="0"/>
              </a:rPr>
            </a:br>
            <a:r>
              <a:rPr lang="pt-BR" sz="1200" dirty="0">
                <a:latin typeface="Arial Narrow" panose="020B0606020202030204" pitchFamily="34" charset="0"/>
              </a:rPr>
              <a:t>NACIONAL DE</a:t>
            </a:r>
            <a:br>
              <a:rPr lang="pt-BR" sz="1200" dirty="0">
                <a:latin typeface="Arial Narrow" panose="020B0606020202030204" pitchFamily="34" charset="0"/>
              </a:rPr>
            </a:br>
            <a:r>
              <a:rPr lang="pt-BR" sz="1200" dirty="0">
                <a:latin typeface="Arial Narrow" panose="020B0606020202030204" pitchFamily="34" charset="0"/>
              </a:rPr>
              <a:t>SERVIÇOS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A5FD386-DA34-4293-B136-FFA20ECF79C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39469" y="1196752"/>
            <a:ext cx="4191000" cy="5331569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>
                <a:latin typeface="Arial Narrow" panose="020B0606020202030204" pitchFamily="34" charset="0"/>
              </a:rPr>
              <a:t>Entre os segmentos dos serviços privados não financeiros, os </a:t>
            </a:r>
            <a:r>
              <a:rPr lang="pt-BR" sz="2000" b="1" dirty="0">
                <a:latin typeface="Arial Narrow" panose="020B0606020202030204" pitchFamily="34" charset="0"/>
              </a:rPr>
              <a:t>serviços prestados às famílias </a:t>
            </a:r>
            <a:r>
              <a:rPr lang="pt-BR" sz="2000" dirty="0">
                <a:latin typeface="Arial Narrow" panose="020B0606020202030204" pitchFamily="34" charset="0"/>
              </a:rPr>
              <a:t>foram os responsáveis pela maior parte dos postos de trabalho fechados entre janeiro de 2021 e janeiro de 2020: </a:t>
            </a:r>
            <a:r>
              <a:rPr lang="pt-BR" sz="2000" b="1" dirty="0">
                <a:latin typeface="Arial Narrow" panose="020B0606020202030204" pitchFamily="34" charset="0"/>
              </a:rPr>
              <a:t>273,4 mil.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>
                <a:latin typeface="Arial Narrow" panose="020B0606020202030204" pitchFamily="34" charset="0"/>
              </a:rPr>
              <a:t>Os setores de </a:t>
            </a:r>
            <a:r>
              <a:rPr lang="pt-BR" sz="2000" b="1" dirty="0">
                <a:latin typeface="Arial Narrow" panose="020B0606020202030204" pitchFamily="34" charset="0"/>
              </a:rPr>
              <a:t>serviços de transportes também </a:t>
            </a:r>
            <a:r>
              <a:rPr lang="pt-BR" sz="2000" dirty="0">
                <a:latin typeface="Arial Narrow" panose="020B0606020202030204" pitchFamily="34" charset="0"/>
              </a:rPr>
              <a:t>apresentaram queda expressiva do emprego: </a:t>
            </a:r>
            <a:r>
              <a:rPr lang="pt-BR" sz="2000" b="1" dirty="0">
                <a:latin typeface="Arial Narrow" panose="020B0606020202030204" pitchFamily="34" charset="0"/>
              </a:rPr>
              <a:t>54,4 mil</a:t>
            </a:r>
            <a:r>
              <a:rPr lang="pt-BR" sz="2000" dirty="0">
                <a:latin typeface="Arial Narrow" panose="020B0606020202030204" pitchFamily="34" charset="0"/>
              </a:rPr>
              <a:t> demissões entre janeiro de 2021 e janeiro de 2020.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Os </a:t>
            </a:r>
            <a:r>
              <a:rPr lang="pt-BR" sz="2000" b="1" dirty="0">
                <a:latin typeface="Arial Narrow" panose="020B0606020202030204" pitchFamily="34" charset="0"/>
              </a:rPr>
              <a:t>serviços de informação</a:t>
            </a:r>
            <a:r>
              <a:rPr lang="pt-BR" sz="2000" dirty="0">
                <a:latin typeface="Arial Narrow" panose="020B0606020202030204" pitchFamily="34" charset="0"/>
              </a:rPr>
              <a:t> e os </a:t>
            </a:r>
            <a:r>
              <a:rPr lang="pt-BR" sz="2000" b="1" dirty="0">
                <a:latin typeface="Arial Narrow" panose="020B0606020202030204" pitchFamily="34" charset="0"/>
              </a:rPr>
              <a:t>serviços de energia, gás e saneamento</a:t>
            </a:r>
            <a:r>
              <a:rPr lang="pt-BR" sz="2000" dirty="0">
                <a:latin typeface="Arial Narrow" panose="020B0606020202030204" pitchFamily="34" charset="0"/>
              </a:rPr>
              <a:t> registraram aumento do emprego.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22533" name="Espaço Reservado para Número de Slide 2">
            <a:extLst>
              <a:ext uri="{FF2B5EF4-FFF2-40B4-BE49-F238E27FC236}">
                <a16:creationId xmlns:a16="http://schemas.microsoft.com/office/drawing/2014/main" id="{DA918829-CA87-4D7F-9B9D-6ADFC037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5C1653-3234-4C26-A051-A91FA7CAA7FB}" type="slidenum">
              <a:rPr lang="pt-BR" altLang="pt-BR" smtClean="0">
                <a:latin typeface="Lucida Sans Unicode" panose="020B0602030504020204" pitchFamily="34" charset="0"/>
              </a:rPr>
              <a:pPr/>
              <a:t>10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C3A6081B-DD64-422B-9EC3-3CAA2AF8EC13}"/>
              </a:ext>
            </a:extLst>
          </p:cNvPr>
          <p:cNvSpPr txBox="1">
            <a:spLocks/>
          </p:cNvSpPr>
          <p:nvPr/>
        </p:nvSpPr>
        <p:spPr>
          <a:xfrm>
            <a:off x="179388" y="1265238"/>
            <a:ext cx="4191000" cy="540385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A melhora na </a:t>
            </a:r>
            <a:r>
              <a:rPr lang="pt-BR" sz="2000" b="1" dirty="0">
                <a:latin typeface="Arial Narrow" panose="020B0606020202030204" pitchFamily="34" charset="0"/>
              </a:rPr>
              <a:t>crise do coronavírus </a:t>
            </a:r>
            <a:r>
              <a:rPr lang="pt-BR" sz="2000" dirty="0">
                <a:latin typeface="Arial Narrow" panose="020B0606020202030204" pitchFamily="34" charset="0"/>
              </a:rPr>
              <a:t>a partir do terceiro trimestre de 2020 possibilitou a recuperação das atividades econômicas no final do ano.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Ainda assim, entre janeiro de 2021 e janeiro de 2020, o setor de serviços privados não financeiros </a:t>
            </a:r>
            <a:r>
              <a:rPr lang="pt-BR" sz="2000" b="1" dirty="0">
                <a:latin typeface="Arial Narrow" panose="020B0606020202030204" pitchFamily="34" charset="0"/>
              </a:rPr>
              <a:t>fechou 155,5 mil postos de trabalho.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indústria manufatureira abriu 115,2 mil</a:t>
            </a:r>
            <a:r>
              <a:rPr lang="pt-BR" sz="2000" dirty="0">
                <a:latin typeface="Arial Narrow" panose="020B0606020202030204" pitchFamily="34" charset="0"/>
              </a:rPr>
              <a:t> novos postos de trabalho e o </a:t>
            </a:r>
            <a:r>
              <a:rPr lang="pt-BR" sz="2000" b="1" dirty="0">
                <a:latin typeface="Arial Narrow" panose="020B0606020202030204" pitchFamily="34" charset="0"/>
              </a:rPr>
              <a:t>comércio, 64,3 mil</a:t>
            </a:r>
            <a:r>
              <a:rPr lang="pt-BR" sz="2000" dirty="0">
                <a:latin typeface="Arial Narrow" panose="020B0606020202030204" pitchFamily="34" charset="0"/>
              </a:rPr>
              <a:t>. A construção civil contratou 117,2 mil empregados a mais na comparação entre janeiro de 2021 e janeiro de 2020.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A2BFA4A1-EB71-4CF4-A02B-526AB20C7689}"/>
              </a:ext>
            </a:extLst>
          </p:cNvPr>
          <p:cNvSpPr txBox="1">
            <a:spLocks/>
          </p:cNvSpPr>
          <p:nvPr/>
        </p:nvSpPr>
        <p:spPr>
          <a:xfrm>
            <a:off x="1484040" y="260648"/>
            <a:ext cx="7481776" cy="457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recente do emprego em serviços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DE55182-B706-43D0-BCFD-3190766A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693" y="13113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Estoque de trabalhadores por segmento </a:t>
            </a:r>
            <a:b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dos serviços privados não financeiros</a:t>
            </a:r>
          </a:p>
        </p:txBody>
      </p:sp>
      <p:sp>
        <p:nvSpPr>
          <p:cNvPr id="23555" name="Espaço Reservado para Número de Slide 4">
            <a:extLst>
              <a:ext uri="{FF2B5EF4-FFF2-40B4-BE49-F238E27FC236}">
                <a16:creationId xmlns:a16="http://schemas.microsoft.com/office/drawing/2014/main" id="{E970E9F8-1F0F-4E4A-BFCF-ABA06EB7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6EFB28-6345-4A3A-B9A2-CD349CD9F816}" type="slidenum">
              <a:rPr lang="pt-BR" altLang="pt-BR" smtClean="0">
                <a:latin typeface="Lucida Sans Unicode" panose="020B0602030504020204" pitchFamily="34" charset="0"/>
              </a:rPr>
              <a:pPr/>
              <a:t>11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33211999-AAE2-4A1D-90F5-E8EFFFFA79B5}"/>
              </a:ext>
            </a:extLst>
          </p:cNvPr>
          <p:cNvSpPr txBox="1">
            <a:spLocks/>
          </p:cNvSpPr>
          <p:nvPr/>
        </p:nvSpPr>
        <p:spPr>
          <a:xfrm>
            <a:off x="476250" y="6216446"/>
            <a:ext cx="7129631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4" y="1071587"/>
            <a:ext cx="8191500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4DCEF6-AE17-4E34-9351-B00A6E5A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0295"/>
            <a:ext cx="7481776" cy="86409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Variação em 12 meses do emprego com carteira,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total da economia e serviços privados não financeiros</a:t>
            </a:r>
          </a:p>
        </p:txBody>
      </p:sp>
      <p:sp>
        <p:nvSpPr>
          <p:cNvPr id="24579" name="Espaço Reservado para Número de Slide 4">
            <a:extLst>
              <a:ext uri="{FF2B5EF4-FFF2-40B4-BE49-F238E27FC236}">
                <a16:creationId xmlns:a16="http://schemas.microsoft.com/office/drawing/2014/main" id="{575662A7-76C8-48BC-B424-9430E518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C9ECCD-F13A-4D0E-BC73-7DE1D385A805}" type="slidenum">
              <a:rPr lang="pt-BR" altLang="pt-BR" smtClean="0">
                <a:latin typeface="Lucida Sans Unicode" panose="020B0602030504020204" pitchFamily="34" charset="0"/>
              </a:rPr>
              <a:pPr/>
              <a:t>12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28D50187-401B-4FF8-9653-5A0DA723F61E}"/>
              </a:ext>
            </a:extLst>
          </p:cNvPr>
          <p:cNvSpPr txBox="1">
            <a:spLocks/>
          </p:cNvSpPr>
          <p:nvPr/>
        </p:nvSpPr>
        <p:spPr>
          <a:xfrm>
            <a:off x="331423" y="6453336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" y="1052736"/>
            <a:ext cx="8680237" cy="541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39C166B-8FA6-4962-8A06-30B6FA99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337" y="74257"/>
            <a:ext cx="7481776" cy="96242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Estoque de trabalhadores no segmento de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serviços privados não financeiros, janeiro de 2021</a:t>
            </a:r>
          </a:p>
        </p:txBody>
      </p:sp>
      <p:sp>
        <p:nvSpPr>
          <p:cNvPr id="25638" name="Espaço Reservado para Número de Slide 36">
            <a:extLst>
              <a:ext uri="{FF2B5EF4-FFF2-40B4-BE49-F238E27FC236}">
                <a16:creationId xmlns:a16="http://schemas.microsoft.com/office/drawing/2014/main" id="{6AF47F9C-756B-458D-AE32-CF064EC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4CCD60-096A-40EE-AEA1-7B814BB3B626}" type="slidenum">
              <a:rPr lang="pt-BR" altLang="pt-BR" sz="1200" smtClean="0">
                <a:latin typeface="Arial Narrow" panose="020B0606020202030204" pitchFamily="34" charset="0"/>
              </a:rPr>
              <a:pPr/>
              <a:t>13</a:t>
            </a:fld>
            <a:endParaRPr lang="pt-BR" altLang="pt-BR" sz="1200">
              <a:latin typeface="Arial Narrow" panose="020B0606020202030204" pitchFamily="34" charset="0"/>
            </a:endParaRP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DB9B7C2F-484D-4ADA-AE06-4B3E03B5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52513"/>
            <a:ext cx="633412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1277FE5-4A38-413B-AF74-1CD4963E2A41}"/>
              </a:ext>
            </a:extLst>
          </p:cNvPr>
          <p:cNvSpPr txBox="1"/>
          <p:nvPr/>
        </p:nvSpPr>
        <p:spPr>
          <a:xfrm>
            <a:off x="1768475" y="4777407"/>
            <a:ext cx="80983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 Narrow" panose="020B0606020202030204" pitchFamily="34" charset="0"/>
                <a:cs typeface="+mn-cs"/>
              </a:rPr>
              <a:t>536,1 mil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23C765-B042-4216-8A88-B64BB483F253}"/>
              </a:ext>
            </a:extLst>
          </p:cNvPr>
          <p:cNvSpPr txBox="1"/>
          <p:nvPr/>
        </p:nvSpPr>
        <p:spPr>
          <a:xfrm>
            <a:off x="1763713" y="5121680"/>
            <a:ext cx="11528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 Narrow" panose="020B0606020202030204" pitchFamily="34" charset="0"/>
                <a:cs typeface="+mn-cs"/>
              </a:rPr>
              <a:t>2,061 milhões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C47993-41CC-40E1-ABD5-FAF6C53B3F7B}"/>
              </a:ext>
            </a:extLst>
          </p:cNvPr>
          <p:cNvSpPr txBox="1"/>
          <p:nvPr/>
        </p:nvSpPr>
        <p:spPr>
          <a:xfrm>
            <a:off x="1747838" y="5471858"/>
            <a:ext cx="11528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 Narrow" panose="020B0606020202030204" pitchFamily="34" charset="0"/>
                <a:cs typeface="+mn-cs"/>
              </a:rPr>
              <a:t>7,095 milhões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65ECC2-8CEA-4C21-9416-4DCDDF7CC105}"/>
              </a:ext>
            </a:extLst>
          </p:cNvPr>
          <p:cNvSpPr txBox="1"/>
          <p:nvPr/>
        </p:nvSpPr>
        <p:spPr>
          <a:xfrm>
            <a:off x="1755775" y="5805264"/>
            <a:ext cx="11528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 Narrow" panose="020B0606020202030204" pitchFamily="34" charset="0"/>
                <a:cs typeface="+mn-cs"/>
              </a:rPr>
              <a:t>2,123 milhões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D7474A-ED2A-4C43-ABDF-A1B2BFB6749E}"/>
              </a:ext>
            </a:extLst>
          </p:cNvPr>
          <p:cNvSpPr txBox="1"/>
          <p:nvPr/>
        </p:nvSpPr>
        <p:spPr>
          <a:xfrm>
            <a:off x="1755775" y="6165304"/>
            <a:ext cx="10711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 Narrow" panose="020B0606020202030204" pitchFamily="34" charset="0"/>
                <a:cs typeface="+mn-cs"/>
              </a:rPr>
              <a:t>1,019 milhão</a:t>
            </a:r>
          </a:p>
        </p:txBody>
      </p:sp>
      <p:sp>
        <p:nvSpPr>
          <p:cNvPr id="25609" name="CaixaDeTexto 8">
            <a:extLst>
              <a:ext uri="{FF2B5EF4-FFF2-40B4-BE49-F238E27FC236}">
                <a16:creationId xmlns:a16="http://schemas.microsoft.com/office/drawing/2014/main" id="{118A0B6F-7CE2-4EB4-8031-E986625A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1108075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18,7 mil</a:t>
            </a:r>
          </a:p>
        </p:txBody>
      </p:sp>
      <p:sp>
        <p:nvSpPr>
          <p:cNvPr id="25610" name="CaixaDeTexto 9">
            <a:extLst>
              <a:ext uri="{FF2B5EF4-FFF2-40B4-BE49-F238E27FC236}">
                <a16:creationId xmlns:a16="http://schemas.microsoft.com/office/drawing/2014/main" id="{1181FC41-5F46-40C1-9B16-C37A5D98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1293813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22,7 mil</a:t>
            </a:r>
          </a:p>
        </p:txBody>
      </p:sp>
      <p:sp>
        <p:nvSpPr>
          <p:cNvPr id="25611" name="CaixaDeTexto 10">
            <a:extLst>
              <a:ext uri="{FF2B5EF4-FFF2-40B4-BE49-F238E27FC236}">
                <a16:creationId xmlns:a16="http://schemas.microsoft.com/office/drawing/2014/main" id="{8F7A0B00-A38C-431C-803C-C0E53A4C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2" y="1678919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154,7 mil</a:t>
            </a:r>
          </a:p>
        </p:txBody>
      </p:sp>
      <p:sp>
        <p:nvSpPr>
          <p:cNvPr id="25612" name="CaixaDeTexto 11">
            <a:extLst>
              <a:ext uri="{FF2B5EF4-FFF2-40B4-BE49-F238E27FC236}">
                <a16:creationId xmlns:a16="http://schemas.microsoft.com/office/drawing/2014/main" id="{461ECB70-CDEB-4876-8056-58DD1898E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908" y="1896735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91,3 mil</a:t>
            </a:r>
          </a:p>
        </p:txBody>
      </p:sp>
      <p:sp>
        <p:nvSpPr>
          <p:cNvPr id="25613" name="CaixaDeTexto 12">
            <a:extLst>
              <a:ext uri="{FF2B5EF4-FFF2-40B4-BE49-F238E27FC236}">
                <a16:creationId xmlns:a16="http://schemas.microsoft.com/office/drawing/2014/main" id="{E234EA54-C292-45F3-898E-88DDE905B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2276475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384,9 mil</a:t>
            </a:r>
          </a:p>
        </p:txBody>
      </p:sp>
      <p:sp>
        <p:nvSpPr>
          <p:cNvPr id="25614" name="CaixaDeTexto 13">
            <a:extLst>
              <a:ext uri="{FF2B5EF4-FFF2-40B4-BE49-F238E27FC236}">
                <a16:creationId xmlns:a16="http://schemas.microsoft.com/office/drawing/2014/main" id="{DA81FF5B-D823-45B5-817C-CCC60C76B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252095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146,0 mil</a:t>
            </a:r>
          </a:p>
        </p:txBody>
      </p:sp>
      <p:sp>
        <p:nvSpPr>
          <p:cNvPr id="25615" name="CaixaDeTexto 14">
            <a:extLst>
              <a:ext uri="{FF2B5EF4-FFF2-40B4-BE49-F238E27FC236}">
                <a16:creationId xmlns:a16="http://schemas.microsoft.com/office/drawing/2014/main" id="{74A37E99-7D0A-46C0-B4C3-24BFA01D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2798763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116,5 mil</a:t>
            </a:r>
          </a:p>
        </p:txBody>
      </p:sp>
      <p:sp>
        <p:nvSpPr>
          <p:cNvPr id="25616" name="CaixaDeTexto 15">
            <a:extLst>
              <a:ext uri="{FF2B5EF4-FFF2-40B4-BE49-F238E27FC236}">
                <a16:creationId xmlns:a16="http://schemas.microsoft.com/office/drawing/2014/main" id="{2F110A36-5557-49B0-90D0-D0B1C38B7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300990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423,9 mil</a:t>
            </a:r>
          </a:p>
        </p:txBody>
      </p:sp>
      <p:sp>
        <p:nvSpPr>
          <p:cNvPr id="25617" name="CaixaDeTexto 16">
            <a:extLst>
              <a:ext uri="{FF2B5EF4-FFF2-40B4-BE49-F238E27FC236}">
                <a16:creationId xmlns:a16="http://schemas.microsoft.com/office/drawing/2014/main" id="{42562FAB-872D-4330-91E9-6E520B76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3241675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106,9 mil</a:t>
            </a:r>
          </a:p>
        </p:txBody>
      </p:sp>
      <p:sp>
        <p:nvSpPr>
          <p:cNvPr id="25618" name="CaixaDeTexto 17">
            <a:extLst>
              <a:ext uri="{FF2B5EF4-FFF2-40B4-BE49-F238E27FC236}">
                <a16:creationId xmlns:a16="http://schemas.microsoft.com/office/drawing/2014/main" id="{906DE8E5-3354-4ACF-A4DB-E046E6A97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3471863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92,4 mil</a:t>
            </a:r>
          </a:p>
        </p:txBody>
      </p:sp>
      <p:sp>
        <p:nvSpPr>
          <p:cNvPr id="25619" name="CaixaDeTexto 18">
            <a:extLst>
              <a:ext uri="{FF2B5EF4-FFF2-40B4-BE49-F238E27FC236}">
                <a16:creationId xmlns:a16="http://schemas.microsoft.com/office/drawing/2014/main" id="{13954739-FECD-4A2A-97CF-8CFA222E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356870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544,2 mil</a:t>
            </a:r>
          </a:p>
        </p:txBody>
      </p:sp>
      <p:sp>
        <p:nvSpPr>
          <p:cNvPr id="25620" name="CaixaDeTexto 19">
            <a:extLst>
              <a:ext uri="{FF2B5EF4-FFF2-40B4-BE49-F238E27FC236}">
                <a16:creationId xmlns:a16="http://schemas.microsoft.com/office/drawing/2014/main" id="{98E4ED8F-BA59-4865-99EE-42915586D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4629150"/>
            <a:ext cx="7681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1.198,6 mil</a:t>
            </a:r>
          </a:p>
        </p:txBody>
      </p:sp>
      <p:sp>
        <p:nvSpPr>
          <p:cNvPr id="25621" name="CaixaDeTexto 20">
            <a:extLst>
              <a:ext uri="{FF2B5EF4-FFF2-40B4-BE49-F238E27FC236}">
                <a16:creationId xmlns:a16="http://schemas.microsoft.com/office/drawing/2014/main" id="{079B1923-6764-4920-B8AE-A0E92D19C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965" y="4885059"/>
            <a:ext cx="7681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4.304,0 mil</a:t>
            </a:r>
          </a:p>
        </p:txBody>
      </p:sp>
      <p:sp>
        <p:nvSpPr>
          <p:cNvPr id="25622" name="CaixaDeTexto 21">
            <a:extLst>
              <a:ext uri="{FF2B5EF4-FFF2-40B4-BE49-F238E27FC236}">
                <a16:creationId xmlns:a16="http://schemas.microsoft.com/office/drawing/2014/main" id="{73A9092B-86B6-4D52-8294-52B538F7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651375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248,5 mil</a:t>
            </a:r>
          </a:p>
        </p:txBody>
      </p:sp>
      <p:sp>
        <p:nvSpPr>
          <p:cNvPr id="25623" name="CaixaDeTexto 22">
            <a:extLst>
              <a:ext uri="{FF2B5EF4-FFF2-40B4-BE49-F238E27FC236}">
                <a16:creationId xmlns:a16="http://schemas.microsoft.com/office/drawing/2014/main" id="{62907934-F88D-410D-A7BE-1B59BAA9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5054600"/>
            <a:ext cx="7681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1.343,5 mil</a:t>
            </a:r>
          </a:p>
        </p:txBody>
      </p:sp>
      <p:sp>
        <p:nvSpPr>
          <p:cNvPr id="25624" name="CaixaDeTexto 23">
            <a:extLst>
              <a:ext uri="{FF2B5EF4-FFF2-40B4-BE49-F238E27FC236}">
                <a16:creationId xmlns:a16="http://schemas.microsoft.com/office/drawing/2014/main" id="{E5B6747F-9292-4604-BDDD-EA0371F01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462588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804,2 mil</a:t>
            </a:r>
          </a:p>
        </p:txBody>
      </p:sp>
      <p:sp>
        <p:nvSpPr>
          <p:cNvPr id="25625" name="CaixaDeTexto 24">
            <a:extLst>
              <a:ext uri="{FF2B5EF4-FFF2-40B4-BE49-F238E27FC236}">
                <a16:creationId xmlns:a16="http://schemas.microsoft.com/office/drawing/2014/main" id="{1BFA49BA-2168-4474-B022-80E8C51D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77850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626,5 mil</a:t>
            </a:r>
          </a:p>
        </p:txBody>
      </p:sp>
      <p:sp>
        <p:nvSpPr>
          <p:cNvPr id="25626" name="CaixaDeTexto 25">
            <a:extLst>
              <a:ext uri="{FF2B5EF4-FFF2-40B4-BE49-F238E27FC236}">
                <a16:creationId xmlns:a16="http://schemas.microsoft.com/office/drawing/2014/main" id="{9B0A5A8F-69B8-49E0-94B3-6667D2716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626745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692,5 mil</a:t>
            </a:r>
          </a:p>
        </p:txBody>
      </p:sp>
      <p:sp>
        <p:nvSpPr>
          <p:cNvPr id="25627" name="CaixaDeTexto 26">
            <a:extLst>
              <a:ext uri="{FF2B5EF4-FFF2-40B4-BE49-F238E27FC236}">
                <a16:creationId xmlns:a16="http://schemas.microsoft.com/office/drawing/2014/main" id="{B7D98C82-94D4-4AC1-8AB6-5E4D5823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4076700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63,2 mil</a:t>
            </a:r>
          </a:p>
        </p:txBody>
      </p:sp>
      <p:sp>
        <p:nvSpPr>
          <p:cNvPr id="25628" name="CaixaDeTexto 27">
            <a:extLst>
              <a:ext uri="{FF2B5EF4-FFF2-40B4-BE49-F238E27FC236}">
                <a16:creationId xmlns:a16="http://schemas.microsoft.com/office/drawing/2014/main" id="{2A1450C8-8AA6-48FC-9ECA-DE74B210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341" y="3709259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latin typeface="Arial Narrow" panose="020B0606020202030204" pitchFamily="34" charset="0"/>
              </a:rPr>
              <a:t>30,0 mil</a:t>
            </a:r>
          </a:p>
        </p:txBody>
      </p:sp>
      <p:sp>
        <p:nvSpPr>
          <p:cNvPr id="25629" name="CaixaDeTexto 28">
            <a:extLst>
              <a:ext uri="{FF2B5EF4-FFF2-40B4-BE49-F238E27FC236}">
                <a16:creationId xmlns:a16="http://schemas.microsoft.com/office/drawing/2014/main" id="{E4E7AFE8-20E1-4883-B0F4-D543F3FC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4651375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137,1 mil</a:t>
            </a:r>
          </a:p>
        </p:txBody>
      </p:sp>
      <p:sp>
        <p:nvSpPr>
          <p:cNvPr id="25630" name="CaixaDeTexto 29">
            <a:extLst>
              <a:ext uri="{FF2B5EF4-FFF2-40B4-BE49-F238E27FC236}">
                <a16:creationId xmlns:a16="http://schemas.microsoft.com/office/drawing/2014/main" id="{33D6717C-874F-4D03-866D-F5E22C14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358775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175,4 mil</a:t>
            </a:r>
          </a:p>
        </p:txBody>
      </p:sp>
      <p:sp>
        <p:nvSpPr>
          <p:cNvPr id="25631" name="CaixaDeTexto 30">
            <a:extLst>
              <a:ext uri="{FF2B5EF4-FFF2-40B4-BE49-F238E27FC236}">
                <a16:creationId xmlns:a16="http://schemas.microsoft.com/office/drawing/2014/main" id="{E229AE1C-00E6-419C-82E2-485B4E559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4180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364,5 mil</a:t>
            </a:r>
          </a:p>
        </p:txBody>
      </p:sp>
      <p:sp>
        <p:nvSpPr>
          <p:cNvPr id="25632" name="CaixaDeTexto 31">
            <a:extLst>
              <a:ext uri="{FF2B5EF4-FFF2-40B4-BE49-F238E27FC236}">
                <a16:creationId xmlns:a16="http://schemas.microsoft.com/office/drawing/2014/main" id="{CC054D62-44F3-454A-8B3A-3B650166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338513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44,5 mil</a:t>
            </a:r>
          </a:p>
        </p:txBody>
      </p:sp>
      <p:sp>
        <p:nvSpPr>
          <p:cNvPr id="25633" name="CaixaDeTexto 32">
            <a:extLst>
              <a:ext uri="{FF2B5EF4-FFF2-40B4-BE49-F238E27FC236}">
                <a16:creationId xmlns:a16="http://schemas.microsoft.com/office/drawing/2014/main" id="{1BD01C31-D7AE-462D-8F73-F9065FF3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2520950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211,0 mil</a:t>
            </a:r>
          </a:p>
        </p:txBody>
      </p:sp>
      <p:sp>
        <p:nvSpPr>
          <p:cNvPr id="25634" name="CaixaDeTexto 33">
            <a:extLst>
              <a:ext uri="{FF2B5EF4-FFF2-40B4-BE49-F238E27FC236}">
                <a16:creationId xmlns:a16="http://schemas.microsoft.com/office/drawing/2014/main" id="{7254642C-B9B2-45DB-A887-99044FE3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300288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146,9 mil</a:t>
            </a:r>
          </a:p>
        </p:txBody>
      </p:sp>
      <p:sp>
        <p:nvSpPr>
          <p:cNvPr id="25635" name="CaixaDeTexto 34">
            <a:extLst>
              <a:ext uri="{FF2B5EF4-FFF2-40B4-BE49-F238E27FC236}">
                <a16:creationId xmlns:a16="http://schemas.microsoft.com/office/drawing/2014/main" id="{1B448A9E-0672-49BF-AD6D-A38DDAB64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4084638"/>
            <a:ext cx="671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341,9 mil</a:t>
            </a:r>
          </a:p>
        </p:txBody>
      </p:sp>
      <p:grpSp>
        <p:nvGrpSpPr>
          <p:cNvPr id="25636" name="Grupo 38">
            <a:extLst>
              <a:ext uri="{FF2B5EF4-FFF2-40B4-BE49-F238E27FC236}">
                <a16:creationId xmlns:a16="http://schemas.microsoft.com/office/drawing/2014/main" id="{DECEEC31-A9C8-450E-9034-AA1E1DC99EF2}"/>
              </a:ext>
            </a:extLst>
          </p:cNvPr>
          <p:cNvGrpSpPr>
            <a:grpSpLocks/>
          </p:cNvGrpSpPr>
          <p:nvPr/>
        </p:nvGrpSpPr>
        <p:grpSpPr bwMode="auto">
          <a:xfrm>
            <a:off x="5291138" y="4148138"/>
            <a:ext cx="371475" cy="84137"/>
            <a:chOff x="168366" y="2447109"/>
            <a:chExt cx="371186" cy="84126"/>
          </a:xfrm>
        </p:grpSpPr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400032B7-6184-4434-A6ED-CD6CA65E447B}"/>
                </a:ext>
              </a:extLst>
            </p:cNvPr>
            <p:cNvCxnSpPr/>
            <p:nvPr/>
          </p:nvCxnSpPr>
          <p:spPr>
            <a:xfrm>
              <a:off x="250852" y="2489965"/>
              <a:ext cx="2887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7E51F1D-AA55-443E-B7F1-A2912481E1CE}"/>
                </a:ext>
              </a:extLst>
            </p:cNvPr>
            <p:cNvSpPr/>
            <p:nvPr/>
          </p:nvSpPr>
          <p:spPr>
            <a:xfrm>
              <a:off x="168366" y="2447109"/>
              <a:ext cx="82486" cy="84126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800">
                <a:latin typeface="Arial Narrow" panose="020B0606020202030204" pitchFamily="34" charset="0"/>
              </a:endParaRP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99707CB-A64F-4A05-BC3A-B60BEF91DB62}"/>
              </a:ext>
            </a:extLst>
          </p:cNvPr>
          <p:cNvSpPr txBox="1"/>
          <p:nvPr/>
        </p:nvSpPr>
        <p:spPr>
          <a:xfrm>
            <a:off x="1412137" y="4395795"/>
            <a:ext cx="21788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 Narrow" panose="020B0606020202030204" pitchFamily="34" charset="0"/>
                <a:cs typeface="+mn-cs"/>
              </a:rPr>
              <a:t>Brasil: 12,834 milhões</a:t>
            </a:r>
          </a:p>
        </p:txBody>
      </p:sp>
      <p:sp>
        <p:nvSpPr>
          <p:cNvPr id="42" name="Título 2">
            <a:extLst>
              <a:ext uri="{FF2B5EF4-FFF2-40B4-BE49-F238E27FC236}">
                <a16:creationId xmlns:a16="http://schemas.microsoft.com/office/drawing/2014/main" id="{814A58AF-4A0F-4281-AF7E-ABD97501894C}"/>
              </a:ext>
            </a:extLst>
          </p:cNvPr>
          <p:cNvSpPr txBox="1">
            <a:spLocks/>
          </p:cNvSpPr>
          <p:nvPr/>
        </p:nvSpPr>
        <p:spPr>
          <a:xfrm>
            <a:off x="6535986" y="6377246"/>
            <a:ext cx="1818777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C9E4B082-5E7C-4BC2-BA06-6AE73E7B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077913"/>
            <a:ext cx="633412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ixaDeTexto 1">
            <a:extLst>
              <a:ext uri="{FF2B5EF4-FFF2-40B4-BE49-F238E27FC236}">
                <a16:creationId xmlns:a16="http://schemas.microsoft.com/office/drawing/2014/main" id="{0B733B19-DD39-45E1-8609-741ABA8C0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4797152"/>
            <a:ext cx="61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Narrow" panose="020B0606020202030204" pitchFamily="34" charset="0"/>
              </a:rPr>
              <a:t> 2,0%</a:t>
            </a:r>
          </a:p>
        </p:txBody>
      </p:sp>
      <p:sp>
        <p:nvSpPr>
          <p:cNvPr id="27652" name="CaixaDeTexto 4">
            <a:extLst>
              <a:ext uri="{FF2B5EF4-FFF2-40B4-BE49-F238E27FC236}">
                <a16:creationId xmlns:a16="http://schemas.microsoft.com/office/drawing/2014/main" id="{3B5B3D5F-573B-4721-840E-8A2750C14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157192"/>
            <a:ext cx="6687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Narrow" panose="020B0606020202030204" pitchFamily="34" charset="0"/>
              </a:rPr>
              <a:t> -0,3%</a:t>
            </a:r>
          </a:p>
        </p:txBody>
      </p:sp>
      <p:sp>
        <p:nvSpPr>
          <p:cNvPr id="27653" name="CaixaDeTexto 5">
            <a:extLst>
              <a:ext uri="{FF2B5EF4-FFF2-40B4-BE49-F238E27FC236}">
                <a16:creationId xmlns:a16="http://schemas.microsoft.com/office/drawing/2014/main" id="{DE176E5E-12EE-473F-BA59-01D219485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82" y="5471858"/>
            <a:ext cx="7152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Narrow" panose="020B0606020202030204" pitchFamily="34" charset="0"/>
              </a:rPr>
              <a:t>  -2,0%</a:t>
            </a:r>
          </a:p>
        </p:txBody>
      </p:sp>
      <p:sp>
        <p:nvSpPr>
          <p:cNvPr id="27654" name="CaixaDeTexto 6">
            <a:extLst>
              <a:ext uri="{FF2B5EF4-FFF2-40B4-BE49-F238E27FC236}">
                <a16:creationId xmlns:a16="http://schemas.microsoft.com/office/drawing/2014/main" id="{CFAFFCB5-EAA6-4B6A-9488-9DECFBC4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829" y="5814142"/>
            <a:ext cx="6687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Narrow" panose="020B0606020202030204" pitchFamily="34" charset="0"/>
              </a:rPr>
              <a:t> -0,3%</a:t>
            </a:r>
          </a:p>
        </p:txBody>
      </p:sp>
      <p:sp>
        <p:nvSpPr>
          <p:cNvPr id="27655" name="CaixaDeTexto 7">
            <a:extLst>
              <a:ext uri="{FF2B5EF4-FFF2-40B4-BE49-F238E27FC236}">
                <a16:creationId xmlns:a16="http://schemas.microsoft.com/office/drawing/2014/main" id="{FC6CD690-9592-4802-8366-3961B978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067" y="6157912"/>
            <a:ext cx="622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Narrow" panose="020B0606020202030204" pitchFamily="34" charset="0"/>
              </a:rPr>
              <a:t>-1,2%</a:t>
            </a:r>
          </a:p>
        </p:txBody>
      </p:sp>
      <p:sp>
        <p:nvSpPr>
          <p:cNvPr id="27656" name="CaixaDeTexto 8">
            <a:extLst>
              <a:ext uri="{FF2B5EF4-FFF2-40B4-BE49-F238E27FC236}">
                <a16:creationId xmlns:a16="http://schemas.microsoft.com/office/drawing/2014/main" id="{C8E26CEB-4B31-4F95-85C3-F1D1894EF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1108075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8,1%</a:t>
            </a:r>
          </a:p>
        </p:txBody>
      </p:sp>
      <p:sp>
        <p:nvSpPr>
          <p:cNvPr id="27657" name="CaixaDeTexto 9">
            <a:extLst>
              <a:ext uri="{FF2B5EF4-FFF2-40B4-BE49-F238E27FC236}">
                <a16:creationId xmlns:a16="http://schemas.microsoft.com/office/drawing/2014/main" id="{48030CA3-50B5-485D-BA87-3FCBB1987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1293813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-1,8%</a:t>
            </a:r>
          </a:p>
        </p:txBody>
      </p:sp>
      <p:sp>
        <p:nvSpPr>
          <p:cNvPr id="27658" name="CaixaDeTexto 10">
            <a:extLst>
              <a:ext uri="{FF2B5EF4-FFF2-40B4-BE49-F238E27FC236}">
                <a16:creationId xmlns:a16="http://schemas.microsoft.com/office/drawing/2014/main" id="{CC780E28-BEDE-4D04-9F01-886262BE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035" y="1690795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2,4%</a:t>
            </a:r>
          </a:p>
        </p:txBody>
      </p:sp>
      <p:sp>
        <p:nvSpPr>
          <p:cNvPr id="27659" name="CaixaDeTexto 11">
            <a:extLst>
              <a:ext uri="{FF2B5EF4-FFF2-40B4-BE49-F238E27FC236}">
                <a16:creationId xmlns:a16="http://schemas.microsoft.com/office/drawing/2014/main" id="{B691B3F2-CDC7-4D1C-B169-13D7941F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1910109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-1,5%</a:t>
            </a:r>
          </a:p>
        </p:txBody>
      </p:sp>
      <p:sp>
        <p:nvSpPr>
          <p:cNvPr id="27660" name="CaixaDeTexto 12">
            <a:extLst>
              <a:ext uri="{FF2B5EF4-FFF2-40B4-BE49-F238E27FC236}">
                <a16:creationId xmlns:a16="http://schemas.microsoft.com/office/drawing/2014/main" id="{C5CBF354-E9BF-4AB1-B832-49CC0344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2276475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1,2%</a:t>
            </a:r>
          </a:p>
        </p:txBody>
      </p:sp>
      <p:sp>
        <p:nvSpPr>
          <p:cNvPr id="27661" name="CaixaDeTexto 13">
            <a:extLst>
              <a:ext uri="{FF2B5EF4-FFF2-40B4-BE49-F238E27FC236}">
                <a16:creationId xmlns:a16="http://schemas.microsoft.com/office/drawing/2014/main" id="{A0029C6B-93FA-4A3A-A11A-BEBF3C11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570" y="252095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0,6%</a:t>
            </a:r>
          </a:p>
        </p:txBody>
      </p:sp>
      <p:sp>
        <p:nvSpPr>
          <p:cNvPr id="27662" name="CaixaDeTexto 14">
            <a:extLst>
              <a:ext uri="{FF2B5EF4-FFF2-40B4-BE49-F238E27FC236}">
                <a16:creationId xmlns:a16="http://schemas.microsoft.com/office/drawing/2014/main" id="{E7084390-7879-49A3-9D19-E853FB5A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2798763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0,9%</a:t>
            </a:r>
          </a:p>
        </p:txBody>
      </p:sp>
      <p:sp>
        <p:nvSpPr>
          <p:cNvPr id="27663" name="CaixaDeTexto 15">
            <a:extLst>
              <a:ext uri="{FF2B5EF4-FFF2-40B4-BE49-F238E27FC236}">
                <a16:creationId xmlns:a16="http://schemas.microsoft.com/office/drawing/2014/main" id="{C77D158F-7EF3-4578-B2E6-6F8A7DBA1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3009900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-1,4%</a:t>
            </a:r>
          </a:p>
        </p:txBody>
      </p:sp>
      <p:sp>
        <p:nvSpPr>
          <p:cNvPr id="27664" name="CaixaDeTexto 16">
            <a:extLst>
              <a:ext uri="{FF2B5EF4-FFF2-40B4-BE49-F238E27FC236}">
                <a16:creationId xmlns:a16="http://schemas.microsoft.com/office/drawing/2014/main" id="{A81FD6BD-B128-4423-9D38-140B3D29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3241675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1,3%</a:t>
            </a:r>
          </a:p>
        </p:txBody>
      </p:sp>
      <p:sp>
        <p:nvSpPr>
          <p:cNvPr id="27665" name="CaixaDeTexto 17">
            <a:extLst>
              <a:ext uri="{FF2B5EF4-FFF2-40B4-BE49-F238E27FC236}">
                <a16:creationId xmlns:a16="http://schemas.microsoft.com/office/drawing/2014/main" id="{D2AF8F97-D72A-46C1-9CE3-B7A45EE9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3471863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-1,8%</a:t>
            </a:r>
          </a:p>
        </p:txBody>
      </p:sp>
      <p:sp>
        <p:nvSpPr>
          <p:cNvPr id="27666" name="CaixaDeTexto 18">
            <a:extLst>
              <a:ext uri="{FF2B5EF4-FFF2-40B4-BE49-F238E27FC236}">
                <a16:creationId xmlns:a16="http://schemas.microsoft.com/office/drawing/2014/main" id="{141D63E5-1DEB-4953-B0F1-6A081D056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3568700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-1,4%</a:t>
            </a:r>
          </a:p>
        </p:txBody>
      </p:sp>
      <p:sp>
        <p:nvSpPr>
          <p:cNvPr id="27667" name="CaixaDeTexto 19">
            <a:extLst>
              <a:ext uri="{FF2B5EF4-FFF2-40B4-BE49-F238E27FC236}">
                <a16:creationId xmlns:a16="http://schemas.microsoft.com/office/drawing/2014/main" id="{49122868-B211-4DB4-84E1-207DABEA4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4543425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-0,8%</a:t>
            </a:r>
          </a:p>
        </p:txBody>
      </p:sp>
      <p:sp>
        <p:nvSpPr>
          <p:cNvPr id="27668" name="CaixaDeTexto 20">
            <a:extLst>
              <a:ext uri="{FF2B5EF4-FFF2-40B4-BE49-F238E27FC236}">
                <a16:creationId xmlns:a16="http://schemas.microsoft.com/office/drawing/2014/main" id="{0BCC3D65-DBFC-493B-B96F-FEA277D8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4922838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-1,3%</a:t>
            </a:r>
          </a:p>
        </p:txBody>
      </p:sp>
      <p:sp>
        <p:nvSpPr>
          <p:cNvPr id="27669" name="CaixaDeTexto 21">
            <a:extLst>
              <a:ext uri="{FF2B5EF4-FFF2-40B4-BE49-F238E27FC236}">
                <a16:creationId xmlns:a16="http://schemas.microsoft.com/office/drawing/2014/main" id="{EB29F51B-B223-43BF-8375-3FCA871D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651375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-0,9%</a:t>
            </a:r>
          </a:p>
        </p:txBody>
      </p:sp>
      <p:sp>
        <p:nvSpPr>
          <p:cNvPr id="27670" name="CaixaDeTexto 22">
            <a:extLst>
              <a:ext uri="{FF2B5EF4-FFF2-40B4-BE49-F238E27FC236}">
                <a16:creationId xmlns:a16="http://schemas.microsoft.com/office/drawing/2014/main" id="{E75C79FD-3DB7-4963-B749-576A524F2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5054600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-5,5%</a:t>
            </a:r>
          </a:p>
        </p:txBody>
      </p:sp>
      <p:sp>
        <p:nvSpPr>
          <p:cNvPr id="27671" name="CaixaDeTexto 23">
            <a:extLst>
              <a:ext uri="{FF2B5EF4-FFF2-40B4-BE49-F238E27FC236}">
                <a16:creationId xmlns:a16="http://schemas.microsoft.com/office/drawing/2014/main" id="{316B0DF9-EF94-412C-BEA1-799C32E4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462588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0,3%</a:t>
            </a:r>
          </a:p>
        </p:txBody>
      </p:sp>
      <p:sp>
        <p:nvSpPr>
          <p:cNvPr id="27672" name="CaixaDeTexto 24">
            <a:extLst>
              <a:ext uri="{FF2B5EF4-FFF2-40B4-BE49-F238E27FC236}">
                <a16:creationId xmlns:a16="http://schemas.microsoft.com/office/drawing/2014/main" id="{8D20F57B-20B5-4DC4-9FCA-85C53F5CB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77850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2,1%</a:t>
            </a:r>
          </a:p>
        </p:txBody>
      </p:sp>
      <p:sp>
        <p:nvSpPr>
          <p:cNvPr id="27673" name="CaixaDeTexto 25">
            <a:extLst>
              <a:ext uri="{FF2B5EF4-FFF2-40B4-BE49-F238E27FC236}">
                <a16:creationId xmlns:a16="http://schemas.microsoft.com/office/drawing/2014/main" id="{75F980C1-2F23-4FDD-8ABA-A859C9AED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6267450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-3,0%</a:t>
            </a:r>
          </a:p>
        </p:txBody>
      </p:sp>
      <p:sp>
        <p:nvSpPr>
          <p:cNvPr id="27674" name="CaixaDeTexto 26">
            <a:extLst>
              <a:ext uri="{FF2B5EF4-FFF2-40B4-BE49-F238E27FC236}">
                <a16:creationId xmlns:a16="http://schemas.microsoft.com/office/drawing/2014/main" id="{39CEEFA5-6BE0-45BA-800F-E9DC54E69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4076700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-0,9%</a:t>
            </a:r>
          </a:p>
        </p:txBody>
      </p:sp>
      <p:sp>
        <p:nvSpPr>
          <p:cNvPr id="27675" name="CaixaDeTexto 27">
            <a:extLst>
              <a:ext uri="{FF2B5EF4-FFF2-40B4-BE49-F238E27FC236}">
                <a16:creationId xmlns:a16="http://schemas.microsoft.com/office/drawing/2014/main" id="{96BB65EA-E07F-424A-93A1-6D1BDA02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3713163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latin typeface="Arial Narrow" panose="020B0606020202030204" pitchFamily="34" charset="0"/>
              </a:rPr>
              <a:t>8,0%</a:t>
            </a:r>
          </a:p>
        </p:txBody>
      </p:sp>
      <p:sp>
        <p:nvSpPr>
          <p:cNvPr id="27676" name="CaixaDeTexto 28">
            <a:extLst>
              <a:ext uri="{FF2B5EF4-FFF2-40B4-BE49-F238E27FC236}">
                <a16:creationId xmlns:a16="http://schemas.microsoft.com/office/drawing/2014/main" id="{6D8A7A38-97D0-4495-888A-23CCDA8E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4710113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1,0%</a:t>
            </a:r>
          </a:p>
        </p:txBody>
      </p:sp>
      <p:sp>
        <p:nvSpPr>
          <p:cNvPr id="27677" name="CaixaDeTexto 29">
            <a:extLst>
              <a:ext uri="{FF2B5EF4-FFF2-40B4-BE49-F238E27FC236}">
                <a16:creationId xmlns:a16="http://schemas.microsoft.com/office/drawing/2014/main" id="{C1CF9D06-6717-420A-B6D6-3F3FAC59F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358775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3,4%</a:t>
            </a:r>
          </a:p>
        </p:txBody>
      </p:sp>
      <p:sp>
        <p:nvSpPr>
          <p:cNvPr id="27678" name="CaixaDeTexto 30">
            <a:extLst>
              <a:ext uri="{FF2B5EF4-FFF2-40B4-BE49-F238E27FC236}">
                <a16:creationId xmlns:a16="http://schemas.microsoft.com/office/drawing/2014/main" id="{D61B411E-D7D0-4E2B-AB77-1A75DA731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41800"/>
            <a:ext cx="508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 0,7%</a:t>
            </a:r>
          </a:p>
        </p:txBody>
      </p:sp>
      <p:sp>
        <p:nvSpPr>
          <p:cNvPr id="27679" name="CaixaDeTexto 31">
            <a:extLst>
              <a:ext uri="{FF2B5EF4-FFF2-40B4-BE49-F238E27FC236}">
                <a16:creationId xmlns:a16="http://schemas.microsoft.com/office/drawing/2014/main" id="{2E02F69B-14C0-49A9-AAEE-0392D257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338513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0,9%</a:t>
            </a:r>
          </a:p>
        </p:txBody>
      </p:sp>
      <p:sp>
        <p:nvSpPr>
          <p:cNvPr id="27680" name="CaixaDeTexto 32">
            <a:extLst>
              <a:ext uri="{FF2B5EF4-FFF2-40B4-BE49-F238E27FC236}">
                <a16:creationId xmlns:a16="http://schemas.microsoft.com/office/drawing/2014/main" id="{25D6E727-FE89-4B76-BD57-A509FA3A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2520950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2,2%</a:t>
            </a:r>
          </a:p>
        </p:txBody>
      </p:sp>
      <p:sp>
        <p:nvSpPr>
          <p:cNvPr id="27681" name="CaixaDeTexto 33">
            <a:extLst>
              <a:ext uri="{FF2B5EF4-FFF2-40B4-BE49-F238E27FC236}">
                <a16:creationId xmlns:a16="http://schemas.microsoft.com/office/drawing/2014/main" id="{7EBCD2F0-8DEC-4ADC-97F8-7E29DB5E8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300307"/>
            <a:ext cx="473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1,2%</a:t>
            </a:r>
          </a:p>
        </p:txBody>
      </p:sp>
      <p:sp>
        <p:nvSpPr>
          <p:cNvPr id="27682" name="CaixaDeTexto 34">
            <a:extLst>
              <a:ext uri="{FF2B5EF4-FFF2-40B4-BE49-F238E27FC236}">
                <a16:creationId xmlns:a16="http://schemas.microsoft.com/office/drawing/2014/main" id="{7C567D15-2F32-47B9-980A-D47DF35E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4084638"/>
            <a:ext cx="514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-5,0%</a:t>
            </a:r>
          </a:p>
        </p:txBody>
      </p:sp>
      <p:grpSp>
        <p:nvGrpSpPr>
          <p:cNvPr id="27683" name="Grupo 38">
            <a:extLst>
              <a:ext uri="{FF2B5EF4-FFF2-40B4-BE49-F238E27FC236}">
                <a16:creationId xmlns:a16="http://schemas.microsoft.com/office/drawing/2014/main" id="{945FC3DA-D5DD-4EFE-ACD9-19D3228D8179}"/>
              </a:ext>
            </a:extLst>
          </p:cNvPr>
          <p:cNvGrpSpPr>
            <a:grpSpLocks/>
          </p:cNvGrpSpPr>
          <p:nvPr/>
        </p:nvGrpSpPr>
        <p:grpSpPr bwMode="auto">
          <a:xfrm>
            <a:off x="5291138" y="4148138"/>
            <a:ext cx="371475" cy="84137"/>
            <a:chOff x="168366" y="2447109"/>
            <a:chExt cx="371186" cy="84126"/>
          </a:xfrm>
        </p:grpSpPr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A6430F6A-4B73-4CB9-B958-7E09BE11A044}"/>
                </a:ext>
              </a:extLst>
            </p:cNvPr>
            <p:cNvCxnSpPr/>
            <p:nvPr/>
          </p:nvCxnSpPr>
          <p:spPr>
            <a:xfrm>
              <a:off x="250852" y="2489965"/>
              <a:ext cx="2887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04C811C3-1CE2-400B-A248-3348DBDC7FC5}"/>
                </a:ext>
              </a:extLst>
            </p:cNvPr>
            <p:cNvSpPr/>
            <p:nvPr/>
          </p:nvSpPr>
          <p:spPr>
            <a:xfrm>
              <a:off x="168366" y="2447109"/>
              <a:ext cx="82486" cy="84126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27684" name="CaixaDeTexto 40">
            <a:extLst>
              <a:ext uri="{FF2B5EF4-FFF2-40B4-BE49-F238E27FC236}">
                <a16:creationId xmlns:a16="http://schemas.microsoft.com/office/drawing/2014/main" id="{3659232B-B88A-4E17-A387-19A5D9AB0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306" y="4368686"/>
            <a:ext cx="1446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latin typeface="Arial Narrow" panose="020B0606020202030204" pitchFamily="34" charset="0"/>
              </a:rPr>
              <a:t>Brasil: -1,2%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623F6F-751D-493F-B339-83D84940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027" y="154390"/>
            <a:ext cx="7481776" cy="8470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Crescimento do emprego no segmento de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serviços privados não financeiros, de 01/2021 a 01/2020</a:t>
            </a:r>
          </a:p>
        </p:txBody>
      </p:sp>
      <p:sp>
        <p:nvSpPr>
          <p:cNvPr id="27686" name="Espaço Reservado para Número de Slide 36">
            <a:extLst>
              <a:ext uri="{FF2B5EF4-FFF2-40B4-BE49-F238E27FC236}">
                <a16:creationId xmlns:a16="http://schemas.microsoft.com/office/drawing/2014/main" id="{9C5C1DF9-776F-4A5F-B778-06BFCC84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86555-6ECC-42AD-9501-C0AEA2B0A1B1}" type="slidenum">
              <a:rPr lang="pt-BR" altLang="pt-BR" sz="1200" smtClean="0">
                <a:latin typeface="Arial Narrow" panose="020B0606020202030204" pitchFamily="34" charset="0"/>
              </a:rPr>
              <a:pPr/>
              <a:t>14</a:t>
            </a:fld>
            <a:endParaRPr lang="pt-BR" altLang="pt-BR" sz="1200">
              <a:latin typeface="Arial Narrow" panose="020B0606020202030204" pitchFamily="34" charset="0"/>
            </a:endParaRPr>
          </a:p>
        </p:txBody>
      </p:sp>
      <p:sp>
        <p:nvSpPr>
          <p:cNvPr id="41" name="Título 2">
            <a:extLst>
              <a:ext uri="{FF2B5EF4-FFF2-40B4-BE49-F238E27FC236}">
                <a16:creationId xmlns:a16="http://schemas.microsoft.com/office/drawing/2014/main" id="{8A45D820-2996-4CF9-A87D-993E59BAAA27}"/>
              </a:ext>
            </a:extLst>
          </p:cNvPr>
          <p:cNvSpPr txBox="1">
            <a:spLocks/>
          </p:cNvSpPr>
          <p:nvPr/>
        </p:nvSpPr>
        <p:spPr>
          <a:xfrm>
            <a:off x="6439810" y="6223549"/>
            <a:ext cx="2037020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C048F5-7C71-40D1-8A6A-2A8E765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2400"/>
              </a:spcAft>
              <a:defRPr/>
            </a:pPr>
            <a:r>
              <a:rPr lang="pt-BR" sz="3200" dirty="0"/>
              <a:t>Pesquisa Trimestral de Salários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BFAB1CC-3725-4B4F-AE5B-4BC69AB1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825751" cy="3521223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/>
              <a:t>No quarto trimestre de 2020, o rendimento médio do trabalho no setor de serviços alcançou R$ 2.818,58. Isso indica um aumento de 10,6% em termos reais em relação a 2012. Os salários pagos nos serviços foram 17,0% superiores ao da média da economia e 14,8% maiores que os da indústria de transformação.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739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:a16="http://schemas.microsoft.com/office/drawing/2014/main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1348693" y="260647"/>
            <a:ext cx="7481776" cy="885419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Remuneração média por setor de atividade, </a:t>
            </a:r>
            <a:b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R$ mensais, 4° Trimestre de 2020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9857BCE5-EC80-40C2-9AAF-D62E5D5EED7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95936" y="1387108"/>
            <a:ext cx="4405436" cy="10337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000" b="1" dirty="0">
                <a:latin typeface="Arial Narrow" panose="020B0606020202030204" pitchFamily="34" charset="0"/>
              </a:rPr>
              <a:t>Serviços pagam os maiores salários, depois do setor extrativo mineral, em que pesam os salários da Petrobras e da Vale.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b="1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b="1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b="1" dirty="0">
              <a:latin typeface="Arial Narrow" panose="020B0606020202030204" pitchFamily="34" charset="0"/>
            </a:endParaRPr>
          </a:p>
        </p:txBody>
      </p:sp>
      <p:sp>
        <p:nvSpPr>
          <p:cNvPr id="28676" name="Espaço Reservado para Número de Slide 2">
            <a:extLst>
              <a:ext uri="{FF2B5EF4-FFF2-40B4-BE49-F238E27FC236}">
                <a16:creationId xmlns:a16="http://schemas.microsoft.com/office/drawing/2014/main" id="{7A5A3E13-D80E-490B-9C4D-26EC8109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68018-17BB-4A03-B5A3-B4DCD2848ADC}" type="slidenum">
              <a:rPr lang="pt-BR" altLang="pt-BR" smtClean="0">
                <a:latin typeface="Lucida Sans Unicode" panose="020B0602030504020204" pitchFamily="34" charset="0"/>
              </a:rPr>
              <a:pPr/>
              <a:t>16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E8881AD4-04B3-41E4-B4A3-7ED4F31A8FC1}"/>
              </a:ext>
            </a:extLst>
          </p:cNvPr>
          <p:cNvSpPr txBox="1">
            <a:spLocks/>
          </p:cNvSpPr>
          <p:nvPr/>
        </p:nvSpPr>
        <p:spPr>
          <a:xfrm>
            <a:off x="331423" y="6453336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PNADC/IBGE.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8" y="1126258"/>
            <a:ext cx="8674750" cy="539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:a16="http://schemas.microsoft.com/office/drawing/2014/main" id="{584CB7F3-5E86-417B-B9CC-1BAE242A8C7E}"/>
              </a:ext>
            </a:extLst>
          </p:cNvPr>
          <p:cNvSpPr txBox="1">
            <a:spLocks/>
          </p:cNvSpPr>
          <p:nvPr/>
        </p:nvSpPr>
        <p:spPr>
          <a:xfrm>
            <a:off x="1348693" y="116632"/>
            <a:ext cx="6823707" cy="1296691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</a:rPr>
              <a:t>Remuneração média por segmento dos serviços privados não financeiros, R$ mensais, 4° Trimestre de 2020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2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8676" name="Espaço Reservado para Número de Slide 2">
            <a:extLst>
              <a:ext uri="{FF2B5EF4-FFF2-40B4-BE49-F238E27FC236}">
                <a16:creationId xmlns:a16="http://schemas.microsoft.com/office/drawing/2014/main" id="{7A5A3E13-D80E-490B-9C4D-26EC8109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68018-17BB-4A03-B5A3-B4DCD2848ADC}" type="slidenum">
              <a:rPr lang="pt-BR" altLang="pt-BR" smtClean="0">
                <a:latin typeface="Lucida Sans Unicode" panose="020B0602030504020204" pitchFamily="34" charset="0"/>
              </a:rPr>
              <a:pPr/>
              <a:t>17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E8881AD4-04B3-41E4-B4A3-7ED4F31A8FC1}"/>
              </a:ext>
            </a:extLst>
          </p:cNvPr>
          <p:cNvSpPr txBox="1">
            <a:spLocks/>
          </p:cNvSpPr>
          <p:nvPr/>
        </p:nvSpPr>
        <p:spPr>
          <a:xfrm>
            <a:off x="331423" y="6453336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PNADC/IBGE.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0" y="1236366"/>
            <a:ext cx="8674750" cy="539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28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:a16="http://schemas.microsoft.com/office/drawing/2014/main" id="{B9EF1BB2-437E-4F8B-AB2A-5BDA477EB672}"/>
              </a:ext>
            </a:extLst>
          </p:cNvPr>
          <p:cNvSpPr txBox="1">
            <a:spLocks/>
          </p:cNvSpPr>
          <p:nvPr/>
        </p:nvSpPr>
        <p:spPr>
          <a:xfrm>
            <a:off x="1345727" y="188550"/>
            <a:ext cx="7481776" cy="91962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 da remuneração média no setor de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serviços privados não financeiros, R$</a:t>
            </a:r>
          </a:p>
        </p:txBody>
      </p:sp>
      <p:sp>
        <p:nvSpPr>
          <p:cNvPr id="29700" name="Espaço Reservado para Número de Slide 2">
            <a:extLst>
              <a:ext uri="{FF2B5EF4-FFF2-40B4-BE49-F238E27FC236}">
                <a16:creationId xmlns:a16="http://schemas.microsoft.com/office/drawing/2014/main" id="{4B77E098-647F-4CF2-B5B9-CC834BA0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953A93-1A66-4E3C-8A27-A7CD9AC32E09}" type="slidenum">
              <a:rPr lang="pt-BR" altLang="pt-BR" smtClean="0">
                <a:latin typeface="Lucida Sans Unicode" panose="020B0602030504020204" pitchFamily="34" charset="0"/>
              </a:rPr>
              <a:pPr/>
              <a:t>18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59D49376-0A1B-4612-A43F-B4BADE729CD9}"/>
              </a:ext>
            </a:extLst>
          </p:cNvPr>
          <p:cNvSpPr txBox="1">
            <a:spLocks/>
          </p:cNvSpPr>
          <p:nvPr/>
        </p:nvSpPr>
        <p:spPr>
          <a:xfrm>
            <a:off x="331423" y="6453336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PNADC/IBGE.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8" y="1054250"/>
            <a:ext cx="8674750" cy="539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C048F5-7C71-40D1-8A6A-2A8E765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2400"/>
              </a:spcAft>
              <a:defRPr/>
            </a:pPr>
            <a:r>
              <a:rPr lang="pt-BR" sz="3200" dirty="0"/>
              <a:t>Pesquisa Mensal de Faturamento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BFAB1CC-3725-4B4F-AE5B-4BC69AB1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96952"/>
            <a:ext cx="4897759" cy="3744416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dirty="0"/>
              <a:t>Em janeiro de 2021, o faturamento do setor de serviços caiu 4,7 % quando comparado a  igual período de 2020.  Em termos reais houve queda de 4,8% na comparação entre 2021 e 2020. Para tanto pesaram os desempenhos muito ruins dos serviços prestados às famílias (queda de 27,6%), dos serviços prestados às empresas (queda de 6,8%) e dos serviços de transportes (retração de 4,0%).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40BDE79-6039-4DFE-99B3-E1A4EB06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2400"/>
              </a:spcAft>
              <a:defRPr/>
            </a:pPr>
            <a:r>
              <a:rPr lang="pt-BR" sz="3200" dirty="0"/>
              <a:t>Pesquisa Mensal de Emprego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FF201AC-BA3F-4C06-AFAA-2CD57D6FA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2" y="2932112"/>
            <a:ext cx="4753743" cy="359323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/>
              <a:t>Entre janeiro de 2021 e janeiro de 2020, o setor de serviços privados não financeiros fechou mais de 155 mil postos de trabalho.  Assim, a crise causada pelo coronavírus retraiu o emprego no setor em 1,8% nesses onze meses.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CB0B52-E974-4BF6-A8A0-86159082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27" y="84137"/>
            <a:ext cx="7481776" cy="8470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Faturamento nominal dos serviços privados não financeiros,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por segmento, Brasil, índice base 2014=100 </a:t>
            </a:r>
          </a:p>
        </p:txBody>
      </p:sp>
      <p:sp>
        <p:nvSpPr>
          <p:cNvPr id="31747" name="Espaço Reservado para Número de Slide 36">
            <a:extLst>
              <a:ext uri="{FF2B5EF4-FFF2-40B4-BE49-F238E27FC236}">
                <a16:creationId xmlns:a16="http://schemas.microsoft.com/office/drawing/2014/main" id="{EF4A6C2D-8563-4EE1-85F6-0EFD96E0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41236A-5C6D-4C47-B51B-2425E6B904F1}" type="slidenum">
              <a:rPr lang="pt-BR" altLang="pt-BR" smtClean="0">
                <a:latin typeface="Lucida Sans Unicode" panose="020B0602030504020204" pitchFamily="34" charset="0"/>
              </a:rPr>
              <a:pPr/>
              <a:t>20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AAB87ED9-BB3E-4C0F-9316-8A08C9D26E9B}"/>
              </a:ext>
            </a:extLst>
          </p:cNvPr>
          <p:cNvSpPr txBox="1">
            <a:spLocks/>
          </p:cNvSpPr>
          <p:nvPr/>
        </p:nvSpPr>
        <p:spPr>
          <a:xfrm>
            <a:off x="390866" y="6477094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IBGE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995278" cy="549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D79C188-4B7A-4C38-8734-2B0DEB4F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29" y="107063"/>
            <a:ext cx="7481776" cy="8470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Volume de vendas dos serviços privados não financeiros, por segmento, Brasil, índice base 2014=100 </a:t>
            </a:r>
          </a:p>
        </p:txBody>
      </p:sp>
      <p:sp>
        <p:nvSpPr>
          <p:cNvPr id="32771" name="Espaço Reservado para Número de Slide 36">
            <a:extLst>
              <a:ext uri="{FF2B5EF4-FFF2-40B4-BE49-F238E27FC236}">
                <a16:creationId xmlns:a16="http://schemas.microsoft.com/office/drawing/2014/main" id="{CE1E7F46-4C16-4B9D-8092-7AF08107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07F407-E9FD-4EFE-A767-AD66479ACBB2}" type="slidenum">
              <a:rPr lang="pt-BR" altLang="pt-BR" smtClean="0">
                <a:latin typeface="Lucida Sans Unicode" panose="020B0602030504020204" pitchFamily="34" charset="0"/>
              </a:rPr>
              <a:pPr/>
              <a:t>21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F09952B6-6EED-44A1-8538-617EDD8F9A4C}"/>
              </a:ext>
            </a:extLst>
          </p:cNvPr>
          <p:cNvSpPr txBox="1">
            <a:spLocks/>
          </p:cNvSpPr>
          <p:nvPr/>
        </p:nvSpPr>
        <p:spPr>
          <a:xfrm>
            <a:off x="387202" y="6475889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IBGE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8" y="980728"/>
            <a:ext cx="7966646" cy="549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9E6472D-DCC3-4993-995D-FE6B2A3553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3438" y="1166519"/>
            <a:ext cx="4322378" cy="558958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>
                <a:latin typeface="Arial Narrow" panose="020B0606020202030204" pitchFamily="34" charset="0"/>
              </a:rPr>
              <a:t>Entre janeiro de 2021 e janeiro de 2020, cinco estados do </a:t>
            </a:r>
            <a:r>
              <a:rPr lang="pt-BR" sz="2000" b="1" dirty="0">
                <a:latin typeface="Arial Narrow" panose="020B0606020202030204" pitchFamily="34" charset="0"/>
              </a:rPr>
              <a:t>Norte apresentaram elevações </a:t>
            </a:r>
            <a:r>
              <a:rPr lang="pt-BR" sz="2000" dirty="0">
                <a:latin typeface="Arial Narrow" panose="020B0606020202030204" pitchFamily="34" charset="0"/>
              </a:rPr>
              <a:t>de volume de vendas, com destaque negativo para o </a:t>
            </a:r>
            <a:r>
              <a:rPr lang="pt-BR" sz="2000" b="1" dirty="0">
                <a:latin typeface="Arial Narrow" panose="020B0606020202030204" pitchFamily="34" charset="0"/>
              </a:rPr>
              <a:t>Acre</a:t>
            </a:r>
            <a:r>
              <a:rPr lang="pt-BR" sz="2000" dirty="0">
                <a:latin typeface="Arial Narrow" panose="020B0606020202030204" pitchFamily="34" charset="0"/>
              </a:rPr>
              <a:t> (10,4%), </a:t>
            </a:r>
            <a:r>
              <a:rPr lang="pt-BR" sz="2000" b="1" dirty="0">
                <a:latin typeface="Arial Narrow" panose="020B0606020202030204" pitchFamily="34" charset="0"/>
              </a:rPr>
              <a:t>Amazonas </a:t>
            </a:r>
            <a:r>
              <a:rPr lang="pt-BR" sz="2000" dirty="0">
                <a:latin typeface="Arial Narrow" panose="020B0606020202030204" pitchFamily="34" charset="0"/>
              </a:rPr>
              <a:t>(13,7%) e </a:t>
            </a:r>
            <a:r>
              <a:rPr lang="pt-BR" sz="2000" b="1" dirty="0">
                <a:latin typeface="Arial Narrow" panose="020B0606020202030204" pitchFamily="34" charset="0"/>
              </a:rPr>
              <a:t>Amapá</a:t>
            </a:r>
            <a:r>
              <a:rPr lang="pt-BR" sz="2000" dirty="0">
                <a:latin typeface="Arial Narrow" panose="020B0606020202030204" pitchFamily="34" charset="0"/>
              </a:rPr>
              <a:t> (9,3%).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>
                <a:latin typeface="Arial Narrow" panose="020B0606020202030204" pitchFamily="34" charset="0"/>
              </a:rPr>
              <a:t>O desempenho da região </a:t>
            </a:r>
            <a:r>
              <a:rPr lang="pt-BR" sz="2000" b="1" dirty="0">
                <a:latin typeface="Arial Narrow" panose="020B0606020202030204" pitchFamily="34" charset="0"/>
              </a:rPr>
              <a:t>Nordeste foi muito ruim. </a:t>
            </a:r>
            <a:r>
              <a:rPr lang="pt-BR" sz="2000" dirty="0">
                <a:latin typeface="Arial Narrow" panose="020B0606020202030204" pitchFamily="34" charset="0"/>
              </a:rPr>
              <a:t>Oito dos nove estados tiveram perdas, superiores a 10% em seis deles. 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dirty="0">
                <a:latin typeface="Arial Narrow" panose="020B0606020202030204" pitchFamily="34" charset="0"/>
              </a:rPr>
              <a:t>Sudeste</a:t>
            </a:r>
            <a:r>
              <a:rPr lang="pt-BR" sz="2000" dirty="0">
                <a:latin typeface="Arial Narrow" panose="020B0606020202030204" pitchFamily="34" charset="0"/>
              </a:rPr>
              <a:t> também teve desempenho ruim. O estado com pior desempenho foi o</a:t>
            </a:r>
            <a:r>
              <a:rPr lang="pt-BR" sz="2000" b="1" dirty="0">
                <a:latin typeface="Arial Narrow" panose="020B0606020202030204" pitchFamily="34" charset="0"/>
              </a:rPr>
              <a:t> Rio de Janeiro</a:t>
            </a:r>
            <a:r>
              <a:rPr lang="pt-BR" sz="2000" dirty="0">
                <a:latin typeface="Arial Narrow" panose="020B0606020202030204" pitchFamily="34" charset="0"/>
              </a:rPr>
              <a:t>, com </a:t>
            </a:r>
            <a:r>
              <a:rPr lang="pt-BR" sz="2000" b="1" dirty="0">
                <a:latin typeface="Arial Narrow" panose="020B0606020202030204" pitchFamily="34" charset="0"/>
              </a:rPr>
              <a:t>queda de 5,2%</a:t>
            </a:r>
            <a:r>
              <a:rPr lang="pt-BR" sz="2000" dirty="0">
                <a:latin typeface="Arial Narrow" panose="020B0606020202030204" pitchFamily="34" charset="0"/>
              </a:rPr>
              <a:t>. O faturamento real dos serviços </a:t>
            </a:r>
            <a:r>
              <a:rPr lang="pt-BR" sz="2000" b="1" dirty="0">
                <a:latin typeface="Arial Narrow" panose="020B0606020202030204" pitchFamily="34" charset="0"/>
              </a:rPr>
              <a:t>caiu 4,7% em São Paulo</a:t>
            </a:r>
            <a:r>
              <a:rPr lang="pt-BR" sz="2000" dirty="0">
                <a:latin typeface="Arial Narrow" panose="020B0606020202030204" pitchFamily="34" charset="0"/>
              </a:rPr>
              <a:t>.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34821" name="Espaço Reservado para Número de Slide 2">
            <a:extLst>
              <a:ext uri="{FF2B5EF4-FFF2-40B4-BE49-F238E27FC236}">
                <a16:creationId xmlns:a16="http://schemas.microsoft.com/office/drawing/2014/main" id="{09E15C26-507C-468B-8211-8A8D06F7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4E7D24-546B-4FDD-83AB-5589DEC48860}" type="slidenum">
              <a:rPr lang="pt-BR" altLang="pt-BR" smtClean="0">
                <a:latin typeface="Lucida Sans Unicode" panose="020B0602030504020204" pitchFamily="34" charset="0"/>
              </a:rPr>
              <a:pPr/>
              <a:t>22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26DAD084-C7D1-465E-B09A-49259FE9FF0B}"/>
              </a:ext>
            </a:extLst>
          </p:cNvPr>
          <p:cNvSpPr txBox="1">
            <a:spLocks/>
          </p:cNvSpPr>
          <p:nvPr/>
        </p:nvSpPr>
        <p:spPr>
          <a:xfrm>
            <a:off x="250824" y="1196752"/>
            <a:ext cx="4321175" cy="540385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dirty="0">
                <a:latin typeface="Arial Narrow" panose="020B0606020202030204" pitchFamily="34" charset="0"/>
              </a:rPr>
              <a:t>faturamento dos serviços caiu 4,7% </a:t>
            </a:r>
            <a:r>
              <a:rPr lang="pt-BR" sz="2000" dirty="0">
                <a:latin typeface="Arial Narrow" panose="020B0606020202030204" pitchFamily="34" charset="0"/>
              </a:rPr>
              <a:t>em janeiro de 2021 e janeiro de 2020. </a:t>
            </a: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Em termos reais, houve </a:t>
            </a:r>
            <a:r>
              <a:rPr lang="pt-BR" sz="2000" b="1" dirty="0">
                <a:latin typeface="Arial Narrow" panose="020B0606020202030204" pitchFamily="34" charset="0"/>
              </a:rPr>
              <a:t>redução de 4,8%</a:t>
            </a:r>
            <a:r>
              <a:rPr lang="pt-BR" sz="2000" dirty="0">
                <a:latin typeface="Arial Narrow" panose="020B0606020202030204" pitchFamily="34" charset="0"/>
              </a:rPr>
              <a:t> em igual comparação, visto que foi pequena a inflação no setor. </a:t>
            </a:r>
          </a:p>
          <a:p>
            <a:pPr algn="l" fontAlgn="auto">
              <a:defRPr/>
            </a:pPr>
            <a:endParaRPr lang="pt-BR" sz="2000" b="1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Os </a:t>
            </a:r>
            <a:r>
              <a:rPr lang="pt-BR" sz="2000" b="1" dirty="0">
                <a:latin typeface="Arial Narrow" panose="020B0606020202030204" pitchFamily="34" charset="0"/>
              </a:rPr>
              <a:t>serviços prestados às famílias </a:t>
            </a:r>
            <a:r>
              <a:rPr lang="pt-BR" sz="2000" dirty="0">
                <a:latin typeface="Arial Narrow" panose="020B0606020202030204" pitchFamily="34" charset="0"/>
              </a:rPr>
              <a:t>registraram queda de mais de </a:t>
            </a:r>
            <a:r>
              <a:rPr lang="pt-BR" sz="2000" b="1" dirty="0">
                <a:latin typeface="Arial Narrow" panose="020B0606020202030204" pitchFamily="34" charset="0"/>
              </a:rPr>
              <a:t>27,6% </a:t>
            </a:r>
            <a:r>
              <a:rPr lang="pt-BR" sz="2000" dirty="0">
                <a:latin typeface="Arial Narrow" panose="020B0606020202030204" pitchFamily="34" charset="0"/>
              </a:rPr>
              <a:t>janeiro de 2021 e janeiro de 2020!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Os </a:t>
            </a:r>
            <a:r>
              <a:rPr lang="pt-BR" sz="2000" b="1" dirty="0">
                <a:latin typeface="Arial Narrow" panose="020B0606020202030204" pitchFamily="34" charset="0"/>
              </a:rPr>
              <a:t>serviços profissionais</a:t>
            </a:r>
            <a:r>
              <a:rPr lang="pt-BR" sz="2000" dirty="0">
                <a:latin typeface="Arial Narrow" panose="020B0606020202030204" pitchFamily="34" charset="0"/>
              </a:rPr>
              <a:t>, administrativos e complementares registraram </a:t>
            </a:r>
            <a:r>
              <a:rPr lang="pt-BR" sz="2000" b="1" dirty="0">
                <a:latin typeface="Arial Narrow" panose="020B0606020202030204" pitchFamily="34" charset="0"/>
              </a:rPr>
              <a:t>retração de 6,8% </a:t>
            </a:r>
            <a:r>
              <a:rPr lang="pt-BR" sz="2000" dirty="0">
                <a:latin typeface="Arial Narrow" panose="020B0606020202030204" pitchFamily="34" charset="0"/>
              </a:rPr>
              <a:t>no acumulado do ano e os </a:t>
            </a:r>
            <a:r>
              <a:rPr lang="pt-BR" sz="2000" b="1" dirty="0">
                <a:latin typeface="Arial Narrow" panose="020B0606020202030204" pitchFamily="34" charset="0"/>
              </a:rPr>
              <a:t>serviços de transportes </a:t>
            </a:r>
            <a:r>
              <a:rPr lang="pt-BR" sz="2000" dirty="0">
                <a:latin typeface="Arial Narrow" panose="020B0606020202030204" pitchFamily="34" charset="0"/>
              </a:rPr>
              <a:t>tiveram </a:t>
            </a:r>
            <a:r>
              <a:rPr lang="pt-BR" sz="2000" b="1" dirty="0">
                <a:latin typeface="Arial Narrow" panose="020B0606020202030204" pitchFamily="34" charset="0"/>
              </a:rPr>
              <a:t>queda de 4,0%.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b="1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F7CA084-CA88-4B4C-85A4-2DFB434A9B61}"/>
              </a:ext>
            </a:extLst>
          </p:cNvPr>
          <p:cNvSpPr txBox="1">
            <a:spLocks/>
          </p:cNvSpPr>
          <p:nvPr/>
        </p:nvSpPr>
        <p:spPr>
          <a:xfrm>
            <a:off x="1484040" y="260648"/>
            <a:ext cx="7481776" cy="457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 do faturamento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reeform 34">
            <a:extLst>
              <a:ext uri="{FF2B5EF4-FFF2-40B4-BE49-F238E27FC236}">
                <a16:creationId xmlns:a16="http://schemas.microsoft.com/office/drawing/2014/main" id="{B849F6DC-4088-4D59-A12D-317BB5EC61FD}"/>
              </a:ext>
            </a:extLst>
          </p:cNvPr>
          <p:cNvSpPr>
            <a:spLocks/>
          </p:cNvSpPr>
          <p:nvPr/>
        </p:nvSpPr>
        <p:spPr bwMode="auto">
          <a:xfrm>
            <a:off x="4727576" y="4735513"/>
            <a:ext cx="1182688" cy="796925"/>
          </a:xfrm>
          <a:custGeom>
            <a:avLst/>
            <a:gdLst>
              <a:gd name="T0" fmla="*/ 1729 w 3260"/>
              <a:gd name="T1" fmla="*/ 2159 h 2191"/>
              <a:gd name="T2" fmla="*/ 1669 w 3260"/>
              <a:gd name="T3" fmla="*/ 2082 h 2191"/>
              <a:gd name="T4" fmla="*/ 1577 w 3260"/>
              <a:gd name="T5" fmla="*/ 1972 h 2191"/>
              <a:gd name="T6" fmla="*/ 1323 w 3260"/>
              <a:gd name="T7" fmla="*/ 1895 h 2191"/>
              <a:gd name="T8" fmla="*/ 1245 w 3260"/>
              <a:gd name="T9" fmla="*/ 1658 h 2191"/>
              <a:gd name="T10" fmla="*/ 1069 w 3260"/>
              <a:gd name="T11" fmla="*/ 1259 h 2191"/>
              <a:gd name="T12" fmla="*/ 621 w 3260"/>
              <a:gd name="T13" fmla="*/ 1132 h 2191"/>
              <a:gd name="T14" fmla="*/ 272 w 3260"/>
              <a:gd name="T15" fmla="*/ 1125 h 2191"/>
              <a:gd name="T16" fmla="*/ 0 w 3260"/>
              <a:gd name="T17" fmla="*/ 1067 h 2191"/>
              <a:gd name="T18" fmla="*/ 314 w 3260"/>
              <a:gd name="T19" fmla="*/ 744 h 2191"/>
              <a:gd name="T20" fmla="*/ 398 w 3260"/>
              <a:gd name="T21" fmla="*/ 593 h 2191"/>
              <a:gd name="T22" fmla="*/ 586 w 3260"/>
              <a:gd name="T23" fmla="*/ 236 h 2191"/>
              <a:gd name="T24" fmla="*/ 740 w 3260"/>
              <a:gd name="T25" fmla="*/ 89 h 2191"/>
              <a:gd name="T26" fmla="*/ 1094 w 3260"/>
              <a:gd name="T27" fmla="*/ 60 h 2191"/>
              <a:gd name="T28" fmla="*/ 1373 w 3260"/>
              <a:gd name="T29" fmla="*/ 109 h 2191"/>
              <a:gd name="T30" fmla="*/ 1517 w 3260"/>
              <a:gd name="T31" fmla="*/ 201 h 2191"/>
              <a:gd name="T32" fmla="*/ 1831 w 3260"/>
              <a:gd name="T33" fmla="*/ 169 h 2191"/>
              <a:gd name="T34" fmla="*/ 2103 w 3260"/>
              <a:gd name="T35" fmla="*/ 144 h 2191"/>
              <a:gd name="T36" fmla="*/ 2128 w 3260"/>
              <a:gd name="T37" fmla="*/ 271 h 2191"/>
              <a:gd name="T38" fmla="*/ 2145 w 3260"/>
              <a:gd name="T39" fmla="*/ 448 h 2191"/>
              <a:gd name="T40" fmla="*/ 2272 w 3260"/>
              <a:gd name="T41" fmla="*/ 684 h 2191"/>
              <a:gd name="T42" fmla="*/ 2389 w 3260"/>
              <a:gd name="T43" fmla="*/ 762 h 2191"/>
              <a:gd name="T44" fmla="*/ 2357 w 3260"/>
              <a:gd name="T45" fmla="*/ 1058 h 2191"/>
              <a:gd name="T46" fmla="*/ 2442 w 3260"/>
              <a:gd name="T47" fmla="*/ 1217 h 2191"/>
              <a:gd name="T48" fmla="*/ 2654 w 3260"/>
              <a:gd name="T49" fmla="*/ 1252 h 2191"/>
              <a:gd name="T50" fmla="*/ 2915 w 3260"/>
              <a:gd name="T51" fmla="*/ 1150 h 2191"/>
              <a:gd name="T52" fmla="*/ 3109 w 3260"/>
              <a:gd name="T53" fmla="*/ 1185 h 2191"/>
              <a:gd name="T54" fmla="*/ 3260 w 3260"/>
              <a:gd name="T55" fmla="*/ 1203 h 2191"/>
              <a:gd name="T56" fmla="*/ 3017 w 3260"/>
              <a:gd name="T57" fmla="*/ 1330 h 2191"/>
              <a:gd name="T58" fmla="*/ 2999 w 3260"/>
              <a:gd name="T59" fmla="*/ 1489 h 2191"/>
              <a:gd name="T60" fmla="*/ 2721 w 3260"/>
              <a:gd name="T61" fmla="*/ 1676 h 2191"/>
              <a:gd name="T62" fmla="*/ 2272 w 3260"/>
              <a:gd name="T63" fmla="*/ 1796 h 2191"/>
              <a:gd name="T64" fmla="*/ 1764 w 3260"/>
              <a:gd name="T65" fmla="*/ 2191 h 2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0" h="2191">
                <a:moveTo>
                  <a:pt x="1764" y="2191"/>
                </a:moveTo>
                <a:lnTo>
                  <a:pt x="1729" y="2159"/>
                </a:lnTo>
                <a:lnTo>
                  <a:pt x="1729" y="2142"/>
                </a:lnTo>
                <a:lnTo>
                  <a:pt x="1669" y="2082"/>
                </a:lnTo>
                <a:lnTo>
                  <a:pt x="1595" y="2124"/>
                </a:lnTo>
                <a:lnTo>
                  <a:pt x="1577" y="1972"/>
                </a:lnTo>
                <a:lnTo>
                  <a:pt x="1355" y="1955"/>
                </a:lnTo>
                <a:lnTo>
                  <a:pt x="1323" y="1895"/>
                </a:lnTo>
                <a:lnTo>
                  <a:pt x="1355" y="1838"/>
                </a:lnTo>
                <a:lnTo>
                  <a:pt x="1245" y="1658"/>
                </a:lnTo>
                <a:lnTo>
                  <a:pt x="1221" y="1429"/>
                </a:lnTo>
                <a:lnTo>
                  <a:pt x="1069" y="1259"/>
                </a:lnTo>
                <a:lnTo>
                  <a:pt x="875" y="1259"/>
                </a:lnTo>
                <a:lnTo>
                  <a:pt x="621" y="1132"/>
                </a:lnTo>
                <a:lnTo>
                  <a:pt x="409" y="1125"/>
                </a:lnTo>
                <a:lnTo>
                  <a:pt x="272" y="1125"/>
                </a:lnTo>
                <a:lnTo>
                  <a:pt x="77" y="1118"/>
                </a:lnTo>
                <a:lnTo>
                  <a:pt x="0" y="1067"/>
                </a:lnTo>
                <a:lnTo>
                  <a:pt x="155" y="956"/>
                </a:lnTo>
                <a:lnTo>
                  <a:pt x="314" y="744"/>
                </a:lnTo>
                <a:lnTo>
                  <a:pt x="314" y="684"/>
                </a:lnTo>
                <a:lnTo>
                  <a:pt x="398" y="593"/>
                </a:lnTo>
                <a:lnTo>
                  <a:pt x="458" y="430"/>
                </a:lnTo>
                <a:lnTo>
                  <a:pt x="586" y="236"/>
                </a:lnTo>
                <a:lnTo>
                  <a:pt x="737" y="127"/>
                </a:lnTo>
                <a:lnTo>
                  <a:pt x="740" y="89"/>
                </a:lnTo>
                <a:lnTo>
                  <a:pt x="907" y="0"/>
                </a:lnTo>
                <a:lnTo>
                  <a:pt x="1094" y="60"/>
                </a:lnTo>
                <a:lnTo>
                  <a:pt x="1341" y="49"/>
                </a:lnTo>
                <a:lnTo>
                  <a:pt x="1373" y="109"/>
                </a:lnTo>
                <a:lnTo>
                  <a:pt x="1373" y="169"/>
                </a:lnTo>
                <a:lnTo>
                  <a:pt x="1517" y="201"/>
                </a:lnTo>
                <a:lnTo>
                  <a:pt x="1602" y="151"/>
                </a:lnTo>
                <a:lnTo>
                  <a:pt x="1831" y="169"/>
                </a:lnTo>
                <a:lnTo>
                  <a:pt x="1948" y="91"/>
                </a:lnTo>
                <a:lnTo>
                  <a:pt x="2103" y="144"/>
                </a:lnTo>
                <a:lnTo>
                  <a:pt x="2153" y="211"/>
                </a:lnTo>
                <a:lnTo>
                  <a:pt x="2128" y="271"/>
                </a:lnTo>
                <a:lnTo>
                  <a:pt x="2188" y="381"/>
                </a:lnTo>
                <a:lnTo>
                  <a:pt x="2145" y="448"/>
                </a:lnTo>
                <a:lnTo>
                  <a:pt x="2212" y="642"/>
                </a:lnTo>
                <a:lnTo>
                  <a:pt x="2272" y="684"/>
                </a:lnTo>
                <a:lnTo>
                  <a:pt x="2371" y="695"/>
                </a:lnTo>
                <a:lnTo>
                  <a:pt x="2389" y="762"/>
                </a:lnTo>
                <a:lnTo>
                  <a:pt x="2322" y="991"/>
                </a:lnTo>
                <a:lnTo>
                  <a:pt x="2357" y="1058"/>
                </a:lnTo>
                <a:lnTo>
                  <a:pt x="2456" y="1161"/>
                </a:lnTo>
                <a:lnTo>
                  <a:pt x="2442" y="1217"/>
                </a:lnTo>
                <a:lnTo>
                  <a:pt x="2491" y="1270"/>
                </a:lnTo>
                <a:lnTo>
                  <a:pt x="2654" y="1252"/>
                </a:lnTo>
                <a:lnTo>
                  <a:pt x="2703" y="1175"/>
                </a:lnTo>
                <a:lnTo>
                  <a:pt x="2915" y="1150"/>
                </a:lnTo>
                <a:lnTo>
                  <a:pt x="3042" y="1108"/>
                </a:lnTo>
                <a:lnTo>
                  <a:pt x="3109" y="1185"/>
                </a:lnTo>
                <a:lnTo>
                  <a:pt x="3246" y="1185"/>
                </a:lnTo>
                <a:lnTo>
                  <a:pt x="3260" y="1203"/>
                </a:lnTo>
                <a:lnTo>
                  <a:pt x="3176" y="1288"/>
                </a:lnTo>
                <a:lnTo>
                  <a:pt x="3017" y="1330"/>
                </a:lnTo>
                <a:lnTo>
                  <a:pt x="2992" y="1415"/>
                </a:lnTo>
                <a:lnTo>
                  <a:pt x="2999" y="1489"/>
                </a:lnTo>
                <a:lnTo>
                  <a:pt x="2752" y="1626"/>
                </a:lnTo>
                <a:lnTo>
                  <a:pt x="2721" y="1676"/>
                </a:lnTo>
                <a:lnTo>
                  <a:pt x="2576" y="1658"/>
                </a:lnTo>
                <a:lnTo>
                  <a:pt x="2272" y="1796"/>
                </a:lnTo>
                <a:lnTo>
                  <a:pt x="1831" y="2135"/>
                </a:lnTo>
                <a:lnTo>
                  <a:pt x="1764" y="2191"/>
                </a:lnTo>
                <a:close/>
              </a:path>
            </a:pathLst>
          </a:custGeom>
          <a:solidFill>
            <a:srgbClr val="00A3DC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2" name="Freeform 37">
            <a:extLst>
              <a:ext uri="{FF2B5EF4-FFF2-40B4-BE49-F238E27FC236}">
                <a16:creationId xmlns:a16="http://schemas.microsoft.com/office/drawing/2014/main" id="{AE6D3EC2-C491-4A02-9C18-8F93E58A9B22}"/>
              </a:ext>
            </a:extLst>
          </p:cNvPr>
          <p:cNvSpPr>
            <a:spLocks/>
          </p:cNvSpPr>
          <p:nvPr/>
        </p:nvSpPr>
        <p:spPr bwMode="auto">
          <a:xfrm>
            <a:off x="4995863" y="3946526"/>
            <a:ext cx="1560513" cy="1250950"/>
          </a:xfrm>
          <a:custGeom>
            <a:avLst/>
            <a:gdLst>
              <a:gd name="T0" fmla="*/ 15 w 4299"/>
              <a:gd name="T1" fmla="*/ 2008 h 3441"/>
              <a:gd name="T2" fmla="*/ 262 w 4299"/>
              <a:gd name="T3" fmla="*/ 1723 h 3441"/>
              <a:gd name="T4" fmla="*/ 633 w 4299"/>
              <a:gd name="T5" fmla="*/ 1694 h 3441"/>
              <a:gd name="T6" fmla="*/ 1031 w 4299"/>
              <a:gd name="T7" fmla="*/ 1620 h 3441"/>
              <a:gd name="T8" fmla="*/ 1413 w 4299"/>
              <a:gd name="T9" fmla="*/ 1483 h 3441"/>
              <a:gd name="T10" fmla="*/ 1352 w 4299"/>
              <a:gd name="T11" fmla="*/ 1257 h 3441"/>
              <a:gd name="T12" fmla="*/ 1472 w 4299"/>
              <a:gd name="T13" fmla="*/ 1027 h 3441"/>
              <a:gd name="T14" fmla="*/ 1388 w 4299"/>
              <a:gd name="T15" fmla="*/ 865 h 3441"/>
              <a:gd name="T16" fmla="*/ 1600 w 4299"/>
              <a:gd name="T17" fmla="*/ 604 h 3441"/>
              <a:gd name="T18" fmla="*/ 1589 w 4299"/>
              <a:gd name="T19" fmla="*/ 410 h 3441"/>
              <a:gd name="T20" fmla="*/ 1727 w 4299"/>
              <a:gd name="T21" fmla="*/ 255 h 3441"/>
              <a:gd name="T22" fmla="*/ 1794 w 4299"/>
              <a:gd name="T23" fmla="*/ 163 h 3441"/>
              <a:gd name="T24" fmla="*/ 1938 w 4299"/>
              <a:gd name="T25" fmla="*/ 241 h 3441"/>
              <a:gd name="T26" fmla="*/ 2125 w 4299"/>
              <a:gd name="T27" fmla="*/ 283 h 3441"/>
              <a:gd name="T28" fmla="*/ 2768 w 4299"/>
              <a:gd name="T29" fmla="*/ 11 h 3441"/>
              <a:gd name="T30" fmla="*/ 2775 w 4299"/>
              <a:gd name="T31" fmla="*/ 121 h 3441"/>
              <a:gd name="T32" fmla="*/ 2972 w 4299"/>
              <a:gd name="T33" fmla="*/ 198 h 3441"/>
              <a:gd name="T34" fmla="*/ 3166 w 4299"/>
              <a:gd name="T35" fmla="*/ 205 h 3441"/>
              <a:gd name="T36" fmla="*/ 3597 w 4299"/>
              <a:gd name="T37" fmla="*/ 399 h 3441"/>
              <a:gd name="T38" fmla="*/ 3759 w 4299"/>
              <a:gd name="T39" fmla="*/ 611 h 3441"/>
              <a:gd name="T40" fmla="*/ 4031 w 4299"/>
              <a:gd name="T41" fmla="*/ 664 h 3441"/>
              <a:gd name="T42" fmla="*/ 4299 w 4299"/>
              <a:gd name="T43" fmla="*/ 833 h 3441"/>
              <a:gd name="T44" fmla="*/ 4165 w 4299"/>
              <a:gd name="T45" fmla="*/ 1003 h 3441"/>
              <a:gd name="T46" fmla="*/ 4020 w 4299"/>
              <a:gd name="T47" fmla="*/ 1161 h 3441"/>
              <a:gd name="T48" fmla="*/ 3989 w 4299"/>
              <a:gd name="T49" fmla="*/ 1331 h 3441"/>
              <a:gd name="T50" fmla="*/ 4088 w 4299"/>
              <a:gd name="T51" fmla="*/ 1542 h 3441"/>
              <a:gd name="T52" fmla="*/ 3809 w 4299"/>
              <a:gd name="T53" fmla="*/ 1610 h 3441"/>
              <a:gd name="T54" fmla="*/ 3791 w 4299"/>
              <a:gd name="T55" fmla="*/ 1814 h 3441"/>
              <a:gd name="T56" fmla="*/ 3766 w 4299"/>
              <a:gd name="T57" fmla="*/ 1941 h 3441"/>
              <a:gd name="T58" fmla="*/ 3766 w 4299"/>
              <a:gd name="T59" fmla="*/ 2178 h 3441"/>
              <a:gd name="T60" fmla="*/ 3597 w 4299"/>
              <a:gd name="T61" fmla="*/ 2442 h 3441"/>
              <a:gd name="T62" fmla="*/ 3428 w 4299"/>
              <a:gd name="T63" fmla="*/ 2499 h 3441"/>
              <a:gd name="T64" fmla="*/ 3318 w 4299"/>
              <a:gd name="T65" fmla="*/ 2739 h 3441"/>
              <a:gd name="T66" fmla="*/ 2888 w 4299"/>
              <a:gd name="T67" fmla="*/ 3162 h 3441"/>
              <a:gd name="T68" fmla="*/ 2302 w 4299"/>
              <a:gd name="T69" fmla="*/ 3279 h 3441"/>
              <a:gd name="T70" fmla="*/ 1963 w 4299"/>
              <a:gd name="T71" fmla="*/ 3346 h 3441"/>
              <a:gd name="T72" fmla="*/ 1751 w 4299"/>
              <a:gd name="T73" fmla="*/ 3441 h 3441"/>
              <a:gd name="T74" fmla="*/ 1716 w 4299"/>
              <a:gd name="T75" fmla="*/ 3332 h 3441"/>
              <a:gd name="T76" fmla="*/ 1582 w 4299"/>
              <a:gd name="T77" fmla="*/ 3162 h 3441"/>
              <a:gd name="T78" fmla="*/ 1631 w 4299"/>
              <a:gd name="T79" fmla="*/ 2866 h 3441"/>
              <a:gd name="T80" fmla="*/ 1472 w 4299"/>
              <a:gd name="T81" fmla="*/ 2813 h 3441"/>
              <a:gd name="T82" fmla="*/ 1448 w 4299"/>
              <a:gd name="T83" fmla="*/ 2552 h 3441"/>
              <a:gd name="T84" fmla="*/ 1413 w 4299"/>
              <a:gd name="T85" fmla="*/ 2382 h 3441"/>
              <a:gd name="T86" fmla="*/ 1208 w 4299"/>
              <a:gd name="T87" fmla="*/ 2262 h 3441"/>
              <a:gd name="T88" fmla="*/ 862 w 4299"/>
              <a:gd name="T89" fmla="*/ 2322 h 3441"/>
              <a:gd name="T90" fmla="*/ 633 w 4299"/>
              <a:gd name="T91" fmla="*/ 2340 h 3441"/>
              <a:gd name="T92" fmla="*/ 601 w 4299"/>
              <a:gd name="T93" fmla="*/ 2220 h 3441"/>
              <a:gd name="T94" fmla="*/ 167 w 4299"/>
              <a:gd name="T95" fmla="*/ 2171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9" h="3441">
                <a:moveTo>
                  <a:pt x="0" y="2260"/>
                </a:moveTo>
                <a:lnTo>
                  <a:pt x="15" y="2008"/>
                </a:lnTo>
                <a:lnTo>
                  <a:pt x="142" y="1899"/>
                </a:lnTo>
                <a:lnTo>
                  <a:pt x="262" y="1723"/>
                </a:lnTo>
                <a:lnTo>
                  <a:pt x="573" y="1663"/>
                </a:lnTo>
                <a:lnTo>
                  <a:pt x="633" y="1694"/>
                </a:lnTo>
                <a:lnTo>
                  <a:pt x="742" y="1603"/>
                </a:lnTo>
                <a:lnTo>
                  <a:pt x="1031" y="1620"/>
                </a:lnTo>
                <a:lnTo>
                  <a:pt x="1218" y="1638"/>
                </a:lnTo>
                <a:lnTo>
                  <a:pt x="1413" y="1483"/>
                </a:lnTo>
                <a:lnTo>
                  <a:pt x="1419" y="1289"/>
                </a:lnTo>
                <a:lnTo>
                  <a:pt x="1352" y="1257"/>
                </a:lnTo>
                <a:lnTo>
                  <a:pt x="1345" y="1221"/>
                </a:lnTo>
                <a:lnTo>
                  <a:pt x="1472" y="1027"/>
                </a:lnTo>
                <a:lnTo>
                  <a:pt x="1430" y="907"/>
                </a:lnTo>
                <a:lnTo>
                  <a:pt x="1388" y="865"/>
                </a:lnTo>
                <a:lnTo>
                  <a:pt x="1419" y="664"/>
                </a:lnTo>
                <a:lnTo>
                  <a:pt x="1600" y="604"/>
                </a:lnTo>
                <a:lnTo>
                  <a:pt x="1600" y="502"/>
                </a:lnTo>
                <a:lnTo>
                  <a:pt x="1589" y="410"/>
                </a:lnTo>
                <a:lnTo>
                  <a:pt x="1617" y="283"/>
                </a:lnTo>
                <a:lnTo>
                  <a:pt x="1727" y="255"/>
                </a:lnTo>
                <a:lnTo>
                  <a:pt x="1734" y="163"/>
                </a:lnTo>
                <a:lnTo>
                  <a:pt x="1794" y="163"/>
                </a:lnTo>
                <a:lnTo>
                  <a:pt x="1843" y="241"/>
                </a:lnTo>
                <a:lnTo>
                  <a:pt x="1938" y="241"/>
                </a:lnTo>
                <a:lnTo>
                  <a:pt x="1928" y="350"/>
                </a:lnTo>
                <a:lnTo>
                  <a:pt x="2125" y="283"/>
                </a:lnTo>
                <a:lnTo>
                  <a:pt x="2574" y="0"/>
                </a:lnTo>
                <a:lnTo>
                  <a:pt x="2768" y="11"/>
                </a:lnTo>
                <a:lnTo>
                  <a:pt x="2803" y="43"/>
                </a:lnTo>
                <a:lnTo>
                  <a:pt x="2775" y="121"/>
                </a:lnTo>
                <a:lnTo>
                  <a:pt x="2870" y="198"/>
                </a:lnTo>
                <a:lnTo>
                  <a:pt x="2972" y="198"/>
                </a:lnTo>
                <a:lnTo>
                  <a:pt x="3029" y="163"/>
                </a:lnTo>
                <a:lnTo>
                  <a:pt x="3166" y="205"/>
                </a:lnTo>
                <a:lnTo>
                  <a:pt x="3410" y="382"/>
                </a:lnTo>
                <a:lnTo>
                  <a:pt x="3597" y="399"/>
                </a:lnTo>
                <a:lnTo>
                  <a:pt x="3724" y="526"/>
                </a:lnTo>
                <a:lnTo>
                  <a:pt x="3759" y="611"/>
                </a:lnTo>
                <a:lnTo>
                  <a:pt x="3802" y="646"/>
                </a:lnTo>
                <a:lnTo>
                  <a:pt x="4031" y="664"/>
                </a:lnTo>
                <a:lnTo>
                  <a:pt x="4243" y="773"/>
                </a:lnTo>
                <a:lnTo>
                  <a:pt x="4299" y="833"/>
                </a:lnTo>
                <a:lnTo>
                  <a:pt x="4268" y="918"/>
                </a:lnTo>
                <a:lnTo>
                  <a:pt x="4165" y="1003"/>
                </a:lnTo>
                <a:lnTo>
                  <a:pt x="4116" y="1101"/>
                </a:lnTo>
                <a:lnTo>
                  <a:pt x="4020" y="1161"/>
                </a:lnTo>
                <a:lnTo>
                  <a:pt x="3989" y="1264"/>
                </a:lnTo>
                <a:lnTo>
                  <a:pt x="3989" y="1331"/>
                </a:lnTo>
                <a:lnTo>
                  <a:pt x="4098" y="1458"/>
                </a:lnTo>
                <a:lnTo>
                  <a:pt x="4088" y="1542"/>
                </a:lnTo>
                <a:lnTo>
                  <a:pt x="3961" y="1542"/>
                </a:lnTo>
                <a:lnTo>
                  <a:pt x="3809" y="1610"/>
                </a:lnTo>
                <a:lnTo>
                  <a:pt x="3766" y="1694"/>
                </a:lnTo>
                <a:lnTo>
                  <a:pt x="3791" y="1814"/>
                </a:lnTo>
                <a:lnTo>
                  <a:pt x="3802" y="1874"/>
                </a:lnTo>
                <a:lnTo>
                  <a:pt x="3766" y="1941"/>
                </a:lnTo>
                <a:lnTo>
                  <a:pt x="3791" y="2093"/>
                </a:lnTo>
                <a:lnTo>
                  <a:pt x="3766" y="2178"/>
                </a:lnTo>
                <a:lnTo>
                  <a:pt x="3632" y="2382"/>
                </a:lnTo>
                <a:lnTo>
                  <a:pt x="3597" y="2442"/>
                </a:lnTo>
                <a:lnTo>
                  <a:pt x="3495" y="2432"/>
                </a:lnTo>
                <a:lnTo>
                  <a:pt x="3428" y="2499"/>
                </a:lnTo>
                <a:lnTo>
                  <a:pt x="3410" y="2661"/>
                </a:lnTo>
                <a:lnTo>
                  <a:pt x="3318" y="2739"/>
                </a:lnTo>
                <a:lnTo>
                  <a:pt x="3209" y="3035"/>
                </a:lnTo>
                <a:lnTo>
                  <a:pt x="2888" y="3162"/>
                </a:lnTo>
                <a:lnTo>
                  <a:pt x="2616" y="3145"/>
                </a:lnTo>
                <a:lnTo>
                  <a:pt x="2302" y="3279"/>
                </a:lnTo>
                <a:lnTo>
                  <a:pt x="2175" y="3321"/>
                </a:lnTo>
                <a:lnTo>
                  <a:pt x="1963" y="3346"/>
                </a:lnTo>
                <a:lnTo>
                  <a:pt x="1914" y="3423"/>
                </a:lnTo>
                <a:lnTo>
                  <a:pt x="1751" y="3441"/>
                </a:lnTo>
                <a:lnTo>
                  <a:pt x="1702" y="3388"/>
                </a:lnTo>
                <a:lnTo>
                  <a:pt x="1716" y="3332"/>
                </a:lnTo>
                <a:lnTo>
                  <a:pt x="1617" y="3229"/>
                </a:lnTo>
                <a:lnTo>
                  <a:pt x="1582" y="3162"/>
                </a:lnTo>
                <a:lnTo>
                  <a:pt x="1649" y="2933"/>
                </a:lnTo>
                <a:lnTo>
                  <a:pt x="1631" y="2866"/>
                </a:lnTo>
                <a:lnTo>
                  <a:pt x="1532" y="2855"/>
                </a:lnTo>
                <a:lnTo>
                  <a:pt x="1472" y="2813"/>
                </a:lnTo>
                <a:lnTo>
                  <a:pt x="1405" y="2619"/>
                </a:lnTo>
                <a:lnTo>
                  <a:pt x="1448" y="2552"/>
                </a:lnTo>
                <a:lnTo>
                  <a:pt x="1388" y="2442"/>
                </a:lnTo>
                <a:lnTo>
                  <a:pt x="1413" y="2382"/>
                </a:lnTo>
                <a:lnTo>
                  <a:pt x="1363" y="2315"/>
                </a:lnTo>
                <a:lnTo>
                  <a:pt x="1208" y="2262"/>
                </a:lnTo>
                <a:lnTo>
                  <a:pt x="1091" y="2340"/>
                </a:lnTo>
                <a:lnTo>
                  <a:pt x="862" y="2322"/>
                </a:lnTo>
                <a:lnTo>
                  <a:pt x="777" y="2372"/>
                </a:lnTo>
                <a:lnTo>
                  <a:pt x="633" y="2340"/>
                </a:lnTo>
                <a:lnTo>
                  <a:pt x="633" y="2280"/>
                </a:lnTo>
                <a:lnTo>
                  <a:pt x="601" y="2220"/>
                </a:lnTo>
                <a:lnTo>
                  <a:pt x="354" y="2231"/>
                </a:lnTo>
                <a:lnTo>
                  <a:pt x="167" y="2171"/>
                </a:lnTo>
                <a:lnTo>
                  <a:pt x="0" y="2260"/>
                </a:lnTo>
                <a:close/>
              </a:path>
            </a:pathLst>
          </a:custGeom>
          <a:solidFill>
            <a:srgbClr val="00A3DC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CCE2FE4E-8E19-4AAE-877E-B22DB46D6B50}"/>
              </a:ext>
            </a:extLst>
          </p:cNvPr>
          <p:cNvSpPr>
            <a:spLocks/>
          </p:cNvSpPr>
          <p:nvPr/>
        </p:nvSpPr>
        <p:spPr bwMode="auto">
          <a:xfrm>
            <a:off x="5645151" y="3133726"/>
            <a:ext cx="1287463" cy="1431925"/>
          </a:xfrm>
          <a:custGeom>
            <a:avLst/>
            <a:gdLst>
              <a:gd name="T0" fmla="*/ 74 w 3546"/>
              <a:gd name="T1" fmla="*/ 829 h 3938"/>
              <a:gd name="T2" fmla="*/ 0 w 3546"/>
              <a:gd name="T3" fmla="*/ 974 h 3938"/>
              <a:gd name="T4" fmla="*/ 158 w 3546"/>
              <a:gd name="T5" fmla="*/ 1132 h 3938"/>
              <a:gd name="T6" fmla="*/ 141 w 3546"/>
              <a:gd name="T7" fmla="*/ 1252 h 3938"/>
              <a:gd name="T8" fmla="*/ 67 w 3546"/>
              <a:gd name="T9" fmla="*/ 1447 h 3938"/>
              <a:gd name="T10" fmla="*/ 109 w 3546"/>
              <a:gd name="T11" fmla="*/ 1616 h 3938"/>
              <a:gd name="T12" fmla="*/ 134 w 3546"/>
              <a:gd name="T13" fmla="*/ 1701 h 3938"/>
              <a:gd name="T14" fmla="*/ 91 w 3546"/>
              <a:gd name="T15" fmla="*/ 1895 h 3938"/>
              <a:gd name="T16" fmla="*/ 183 w 3546"/>
              <a:gd name="T17" fmla="*/ 2209 h 3938"/>
              <a:gd name="T18" fmla="*/ 151 w 3546"/>
              <a:gd name="T19" fmla="*/ 2474 h 3938"/>
              <a:gd name="T20" fmla="*/ 338 w 3546"/>
              <a:gd name="T21" fmla="*/ 2516 h 3938"/>
              <a:gd name="T22" fmla="*/ 981 w 3546"/>
              <a:gd name="T23" fmla="*/ 2244 h 3938"/>
              <a:gd name="T24" fmla="*/ 988 w 3546"/>
              <a:gd name="T25" fmla="*/ 2354 h 3938"/>
              <a:gd name="T26" fmla="*/ 1185 w 3546"/>
              <a:gd name="T27" fmla="*/ 2431 h 3938"/>
              <a:gd name="T28" fmla="*/ 1379 w 3546"/>
              <a:gd name="T29" fmla="*/ 2438 h 3938"/>
              <a:gd name="T30" fmla="*/ 1810 w 3546"/>
              <a:gd name="T31" fmla="*/ 2632 h 3938"/>
              <a:gd name="T32" fmla="*/ 1972 w 3546"/>
              <a:gd name="T33" fmla="*/ 2844 h 3938"/>
              <a:gd name="T34" fmla="*/ 2244 w 3546"/>
              <a:gd name="T35" fmla="*/ 2897 h 3938"/>
              <a:gd name="T36" fmla="*/ 2512 w 3546"/>
              <a:gd name="T37" fmla="*/ 3066 h 3938"/>
              <a:gd name="T38" fmla="*/ 2378 w 3546"/>
              <a:gd name="T39" fmla="*/ 3236 h 3938"/>
              <a:gd name="T40" fmla="*/ 2233 w 3546"/>
              <a:gd name="T41" fmla="*/ 3394 h 3938"/>
              <a:gd name="T42" fmla="*/ 2202 w 3546"/>
              <a:gd name="T43" fmla="*/ 3564 h 3938"/>
              <a:gd name="T44" fmla="*/ 2301 w 3546"/>
              <a:gd name="T45" fmla="*/ 3775 h 3938"/>
              <a:gd name="T46" fmla="*/ 2717 w 3546"/>
              <a:gd name="T47" fmla="*/ 3751 h 3938"/>
              <a:gd name="T48" fmla="*/ 2879 w 3546"/>
              <a:gd name="T49" fmla="*/ 3031 h 3938"/>
              <a:gd name="T50" fmla="*/ 2844 w 3546"/>
              <a:gd name="T51" fmla="*/ 2498 h 3938"/>
              <a:gd name="T52" fmla="*/ 2869 w 3546"/>
              <a:gd name="T53" fmla="*/ 2209 h 3938"/>
              <a:gd name="T54" fmla="*/ 2886 w 3546"/>
              <a:gd name="T55" fmla="*/ 2008 h 3938"/>
              <a:gd name="T56" fmla="*/ 2996 w 3546"/>
              <a:gd name="T57" fmla="*/ 1796 h 3938"/>
              <a:gd name="T58" fmla="*/ 3073 w 3546"/>
              <a:gd name="T59" fmla="*/ 1694 h 3938"/>
              <a:gd name="T60" fmla="*/ 3176 w 3546"/>
              <a:gd name="T61" fmla="*/ 1796 h 3938"/>
              <a:gd name="T62" fmla="*/ 3546 w 3546"/>
              <a:gd name="T63" fmla="*/ 1235 h 3938"/>
              <a:gd name="T64" fmla="*/ 3370 w 3546"/>
              <a:gd name="T65" fmla="*/ 1192 h 3938"/>
              <a:gd name="T66" fmla="*/ 3402 w 3546"/>
              <a:gd name="T67" fmla="*/ 921 h 3938"/>
              <a:gd name="T68" fmla="*/ 3412 w 3546"/>
              <a:gd name="T69" fmla="*/ 624 h 3938"/>
              <a:gd name="T70" fmla="*/ 3377 w 3546"/>
              <a:gd name="T71" fmla="*/ 423 h 3938"/>
              <a:gd name="T72" fmla="*/ 3207 w 3546"/>
              <a:gd name="T73" fmla="*/ 169 h 3938"/>
              <a:gd name="T74" fmla="*/ 3098 w 3546"/>
              <a:gd name="T75" fmla="*/ 127 h 3938"/>
              <a:gd name="T76" fmla="*/ 2851 w 3546"/>
              <a:gd name="T77" fmla="*/ 0 h 3938"/>
              <a:gd name="T78" fmla="*/ 2555 w 3546"/>
              <a:gd name="T79" fmla="*/ 218 h 3938"/>
              <a:gd name="T80" fmla="*/ 2463 w 3546"/>
              <a:gd name="T81" fmla="*/ 279 h 3938"/>
              <a:gd name="T82" fmla="*/ 2371 w 3546"/>
              <a:gd name="T83" fmla="*/ 346 h 3938"/>
              <a:gd name="T84" fmla="*/ 2301 w 3546"/>
              <a:gd name="T85" fmla="*/ 271 h 3938"/>
              <a:gd name="T86" fmla="*/ 2226 w 3546"/>
              <a:gd name="T87" fmla="*/ 144 h 3938"/>
              <a:gd name="T88" fmla="*/ 2113 w 3546"/>
              <a:gd name="T89" fmla="*/ 27 h 3938"/>
              <a:gd name="T90" fmla="*/ 1955 w 3546"/>
              <a:gd name="T91" fmla="*/ 116 h 3938"/>
              <a:gd name="T92" fmla="*/ 1701 w 3546"/>
              <a:gd name="T93" fmla="*/ 261 h 3938"/>
              <a:gd name="T94" fmla="*/ 1496 w 3546"/>
              <a:gd name="T95" fmla="*/ 356 h 3938"/>
              <a:gd name="T96" fmla="*/ 1312 w 3546"/>
              <a:gd name="T97" fmla="*/ 286 h 3938"/>
              <a:gd name="T98" fmla="*/ 1115 w 3546"/>
              <a:gd name="T99" fmla="*/ 296 h 3938"/>
              <a:gd name="T100" fmla="*/ 963 w 3546"/>
              <a:gd name="T101" fmla="*/ 737 h 3938"/>
              <a:gd name="T102" fmla="*/ 691 w 3546"/>
              <a:gd name="T103" fmla="*/ 836 h 3938"/>
              <a:gd name="T104" fmla="*/ 381 w 3546"/>
              <a:gd name="T105" fmla="*/ 624 h 3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46" h="3938">
                <a:moveTo>
                  <a:pt x="323" y="607"/>
                </a:moveTo>
                <a:lnTo>
                  <a:pt x="74" y="829"/>
                </a:lnTo>
                <a:lnTo>
                  <a:pt x="84" y="871"/>
                </a:lnTo>
                <a:lnTo>
                  <a:pt x="0" y="974"/>
                </a:lnTo>
                <a:lnTo>
                  <a:pt x="24" y="1048"/>
                </a:lnTo>
                <a:lnTo>
                  <a:pt x="158" y="1132"/>
                </a:lnTo>
                <a:lnTo>
                  <a:pt x="116" y="1192"/>
                </a:lnTo>
                <a:lnTo>
                  <a:pt x="141" y="1252"/>
                </a:lnTo>
                <a:lnTo>
                  <a:pt x="74" y="1337"/>
                </a:lnTo>
                <a:lnTo>
                  <a:pt x="67" y="1447"/>
                </a:lnTo>
                <a:lnTo>
                  <a:pt x="151" y="1499"/>
                </a:lnTo>
                <a:lnTo>
                  <a:pt x="109" y="1616"/>
                </a:lnTo>
                <a:lnTo>
                  <a:pt x="151" y="1676"/>
                </a:lnTo>
                <a:lnTo>
                  <a:pt x="134" y="1701"/>
                </a:lnTo>
                <a:lnTo>
                  <a:pt x="158" y="1828"/>
                </a:lnTo>
                <a:lnTo>
                  <a:pt x="91" y="1895"/>
                </a:lnTo>
                <a:lnTo>
                  <a:pt x="67" y="2008"/>
                </a:lnTo>
                <a:lnTo>
                  <a:pt x="183" y="2209"/>
                </a:lnTo>
                <a:lnTo>
                  <a:pt x="201" y="2361"/>
                </a:lnTo>
                <a:lnTo>
                  <a:pt x="151" y="2474"/>
                </a:lnTo>
                <a:lnTo>
                  <a:pt x="141" y="2583"/>
                </a:lnTo>
                <a:lnTo>
                  <a:pt x="338" y="2516"/>
                </a:lnTo>
                <a:lnTo>
                  <a:pt x="787" y="2233"/>
                </a:lnTo>
                <a:lnTo>
                  <a:pt x="981" y="2244"/>
                </a:lnTo>
                <a:lnTo>
                  <a:pt x="1016" y="2276"/>
                </a:lnTo>
                <a:lnTo>
                  <a:pt x="988" y="2354"/>
                </a:lnTo>
                <a:lnTo>
                  <a:pt x="1083" y="2431"/>
                </a:lnTo>
                <a:lnTo>
                  <a:pt x="1185" y="2431"/>
                </a:lnTo>
                <a:lnTo>
                  <a:pt x="1242" y="2396"/>
                </a:lnTo>
                <a:lnTo>
                  <a:pt x="1379" y="2438"/>
                </a:lnTo>
                <a:lnTo>
                  <a:pt x="1623" y="2615"/>
                </a:lnTo>
                <a:lnTo>
                  <a:pt x="1810" y="2632"/>
                </a:lnTo>
                <a:lnTo>
                  <a:pt x="1937" y="2759"/>
                </a:lnTo>
                <a:lnTo>
                  <a:pt x="1972" y="2844"/>
                </a:lnTo>
                <a:lnTo>
                  <a:pt x="2015" y="2879"/>
                </a:lnTo>
                <a:lnTo>
                  <a:pt x="2244" y="2897"/>
                </a:lnTo>
                <a:lnTo>
                  <a:pt x="2456" y="3006"/>
                </a:lnTo>
                <a:lnTo>
                  <a:pt x="2512" y="3066"/>
                </a:lnTo>
                <a:lnTo>
                  <a:pt x="2481" y="3151"/>
                </a:lnTo>
                <a:lnTo>
                  <a:pt x="2378" y="3236"/>
                </a:lnTo>
                <a:lnTo>
                  <a:pt x="2329" y="3334"/>
                </a:lnTo>
                <a:lnTo>
                  <a:pt x="2233" y="3394"/>
                </a:lnTo>
                <a:lnTo>
                  <a:pt x="2202" y="3497"/>
                </a:lnTo>
                <a:lnTo>
                  <a:pt x="2202" y="3564"/>
                </a:lnTo>
                <a:lnTo>
                  <a:pt x="2311" y="3691"/>
                </a:lnTo>
                <a:lnTo>
                  <a:pt x="2301" y="3775"/>
                </a:lnTo>
                <a:lnTo>
                  <a:pt x="2512" y="3938"/>
                </a:lnTo>
                <a:lnTo>
                  <a:pt x="2717" y="3751"/>
                </a:lnTo>
                <a:lnTo>
                  <a:pt x="2710" y="3522"/>
                </a:lnTo>
                <a:lnTo>
                  <a:pt x="2879" y="3031"/>
                </a:lnTo>
                <a:lnTo>
                  <a:pt x="2851" y="2922"/>
                </a:lnTo>
                <a:lnTo>
                  <a:pt x="2844" y="2498"/>
                </a:lnTo>
                <a:lnTo>
                  <a:pt x="2894" y="2318"/>
                </a:lnTo>
                <a:lnTo>
                  <a:pt x="2869" y="2209"/>
                </a:lnTo>
                <a:lnTo>
                  <a:pt x="2911" y="2092"/>
                </a:lnTo>
                <a:lnTo>
                  <a:pt x="2886" y="2008"/>
                </a:lnTo>
                <a:lnTo>
                  <a:pt x="2989" y="1881"/>
                </a:lnTo>
                <a:lnTo>
                  <a:pt x="2996" y="1796"/>
                </a:lnTo>
                <a:lnTo>
                  <a:pt x="3049" y="1683"/>
                </a:lnTo>
                <a:lnTo>
                  <a:pt x="3073" y="1694"/>
                </a:lnTo>
                <a:lnTo>
                  <a:pt x="3116" y="1803"/>
                </a:lnTo>
                <a:lnTo>
                  <a:pt x="3176" y="1796"/>
                </a:lnTo>
                <a:lnTo>
                  <a:pt x="3444" y="1471"/>
                </a:lnTo>
                <a:lnTo>
                  <a:pt x="3546" y="1235"/>
                </a:lnTo>
                <a:lnTo>
                  <a:pt x="3444" y="1252"/>
                </a:lnTo>
                <a:lnTo>
                  <a:pt x="3370" y="1192"/>
                </a:lnTo>
                <a:lnTo>
                  <a:pt x="3267" y="938"/>
                </a:lnTo>
                <a:lnTo>
                  <a:pt x="3402" y="921"/>
                </a:lnTo>
                <a:lnTo>
                  <a:pt x="3454" y="695"/>
                </a:lnTo>
                <a:lnTo>
                  <a:pt x="3412" y="624"/>
                </a:lnTo>
                <a:lnTo>
                  <a:pt x="3370" y="490"/>
                </a:lnTo>
                <a:lnTo>
                  <a:pt x="3377" y="423"/>
                </a:lnTo>
                <a:lnTo>
                  <a:pt x="3317" y="321"/>
                </a:lnTo>
                <a:lnTo>
                  <a:pt x="3207" y="169"/>
                </a:lnTo>
                <a:lnTo>
                  <a:pt x="3147" y="194"/>
                </a:lnTo>
                <a:lnTo>
                  <a:pt x="3098" y="127"/>
                </a:lnTo>
                <a:lnTo>
                  <a:pt x="2954" y="84"/>
                </a:lnTo>
                <a:lnTo>
                  <a:pt x="2851" y="0"/>
                </a:lnTo>
                <a:lnTo>
                  <a:pt x="2625" y="176"/>
                </a:lnTo>
                <a:lnTo>
                  <a:pt x="2555" y="218"/>
                </a:lnTo>
                <a:lnTo>
                  <a:pt x="2523" y="212"/>
                </a:lnTo>
                <a:lnTo>
                  <a:pt x="2463" y="279"/>
                </a:lnTo>
                <a:lnTo>
                  <a:pt x="2438" y="328"/>
                </a:lnTo>
                <a:lnTo>
                  <a:pt x="2371" y="346"/>
                </a:lnTo>
                <a:lnTo>
                  <a:pt x="2311" y="339"/>
                </a:lnTo>
                <a:lnTo>
                  <a:pt x="2301" y="271"/>
                </a:lnTo>
                <a:lnTo>
                  <a:pt x="2233" y="194"/>
                </a:lnTo>
                <a:lnTo>
                  <a:pt x="2226" y="144"/>
                </a:lnTo>
                <a:lnTo>
                  <a:pt x="2202" y="74"/>
                </a:lnTo>
                <a:lnTo>
                  <a:pt x="2113" y="27"/>
                </a:lnTo>
                <a:lnTo>
                  <a:pt x="2046" y="84"/>
                </a:lnTo>
                <a:lnTo>
                  <a:pt x="1955" y="116"/>
                </a:lnTo>
                <a:lnTo>
                  <a:pt x="1863" y="243"/>
                </a:lnTo>
                <a:lnTo>
                  <a:pt x="1701" y="261"/>
                </a:lnTo>
                <a:lnTo>
                  <a:pt x="1598" y="339"/>
                </a:lnTo>
                <a:lnTo>
                  <a:pt x="1496" y="356"/>
                </a:lnTo>
                <a:lnTo>
                  <a:pt x="1397" y="286"/>
                </a:lnTo>
                <a:lnTo>
                  <a:pt x="1312" y="286"/>
                </a:lnTo>
                <a:lnTo>
                  <a:pt x="1199" y="254"/>
                </a:lnTo>
                <a:lnTo>
                  <a:pt x="1115" y="296"/>
                </a:lnTo>
                <a:lnTo>
                  <a:pt x="1115" y="533"/>
                </a:lnTo>
                <a:lnTo>
                  <a:pt x="963" y="737"/>
                </a:lnTo>
                <a:lnTo>
                  <a:pt x="804" y="762"/>
                </a:lnTo>
                <a:lnTo>
                  <a:pt x="691" y="836"/>
                </a:lnTo>
                <a:lnTo>
                  <a:pt x="575" y="847"/>
                </a:lnTo>
                <a:lnTo>
                  <a:pt x="381" y="624"/>
                </a:lnTo>
                <a:lnTo>
                  <a:pt x="323" y="607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328C609-6DC2-466B-81BC-0CABB09EFB01}"/>
              </a:ext>
            </a:extLst>
          </p:cNvPr>
          <p:cNvSpPr>
            <a:spLocks/>
          </p:cNvSpPr>
          <p:nvPr/>
        </p:nvSpPr>
        <p:spPr bwMode="auto">
          <a:xfrm>
            <a:off x="4013201" y="4351338"/>
            <a:ext cx="987425" cy="1011238"/>
          </a:xfrm>
          <a:custGeom>
            <a:avLst/>
            <a:gdLst>
              <a:gd name="T0" fmla="*/ 1963 w 2718"/>
              <a:gd name="T1" fmla="*/ 2126 h 2784"/>
              <a:gd name="T2" fmla="*/ 2118 w 2718"/>
              <a:gd name="T3" fmla="*/ 2015 h 2784"/>
              <a:gd name="T4" fmla="*/ 2277 w 2718"/>
              <a:gd name="T5" fmla="*/ 1803 h 2784"/>
              <a:gd name="T6" fmla="*/ 2277 w 2718"/>
              <a:gd name="T7" fmla="*/ 1743 h 2784"/>
              <a:gd name="T8" fmla="*/ 2361 w 2718"/>
              <a:gd name="T9" fmla="*/ 1652 h 2784"/>
              <a:gd name="T10" fmla="*/ 2421 w 2718"/>
              <a:gd name="T11" fmla="*/ 1489 h 2784"/>
              <a:gd name="T12" fmla="*/ 2549 w 2718"/>
              <a:gd name="T13" fmla="*/ 1295 h 2784"/>
              <a:gd name="T14" fmla="*/ 2700 w 2718"/>
              <a:gd name="T15" fmla="*/ 1186 h 2784"/>
              <a:gd name="T16" fmla="*/ 2703 w 2718"/>
              <a:gd name="T17" fmla="*/ 1148 h 2784"/>
              <a:gd name="T18" fmla="*/ 2718 w 2718"/>
              <a:gd name="T19" fmla="*/ 896 h 2784"/>
              <a:gd name="T20" fmla="*/ 2616 w 2718"/>
              <a:gd name="T21" fmla="*/ 829 h 2784"/>
              <a:gd name="T22" fmla="*/ 2344 w 2718"/>
              <a:gd name="T23" fmla="*/ 720 h 2784"/>
              <a:gd name="T24" fmla="*/ 2065 w 2718"/>
              <a:gd name="T25" fmla="*/ 593 h 2784"/>
              <a:gd name="T26" fmla="*/ 1980 w 2718"/>
              <a:gd name="T27" fmla="*/ 593 h 2784"/>
              <a:gd name="T28" fmla="*/ 1955 w 2718"/>
              <a:gd name="T29" fmla="*/ 568 h 2784"/>
              <a:gd name="T30" fmla="*/ 2005 w 2718"/>
              <a:gd name="T31" fmla="*/ 491 h 2784"/>
              <a:gd name="T32" fmla="*/ 1963 w 2718"/>
              <a:gd name="T33" fmla="*/ 455 h 2784"/>
              <a:gd name="T34" fmla="*/ 1896 w 2718"/>
              <a:gd name="T35" fmla="*/ 455 h 2784"/>
              <a:gd name="T36" fmla="*/ 1878 w 2718"/>
              <a:gd name="T37" fmla="*/ 321 h 2784"/>
              <a:gd name="T38" fmla="*/ 1744 w 2718"/>
              <a:gd name="T39" fmla="*/ 237 h 2784"/>
              <a:gd name="T40" fmla="*/ 1659 w 2718"/>
              <a:gd name="T41" fmla="*/ 49 h 2784"/>
              <a:gd name="T42" fmla="*/ 1580 w 2718"/>
              <a:gd name="T43" fmla="*/ 41 h 2784"/>
              <a:gd name="T44" fmla="*/ 1539 w 2718"/>
              <a:gd name="T45" fmla="*/ 109 h 2784"/>
              <a:gd name="T46" fmla="*/ 1483 w 2718"/>
              <a:gd name="T47" fmla="*/ 109 h 2784"/>
              <a:gd name="T48" fmla="*/ 1320 w 2718"/>
              <a:gd name="T49" fmla="*/ 85 h 2784"/>
              <a:gd name="T50" fmla="*/ 1211 w 2718"/>
              <a:gd name="T51" fmla="*/ 159 h 2784"/>
              <a:gd name="T52" fmla="*/ 745 w 2718"/>
              <a:gd name="T53" fmla="*/ 0 h 2784"/>
              <a:gd name="T54" fmla="*/ 678 w 2718"/>
              <a:gd name="T55" fmla="*/ 32 h 2784"/>
              <a:gd name="T56" fmla="*/ 533 w 2718"/>
              <a:gd name="T57" fmla="*/ 60 h 2784"/>
              <a:gd name="T58" fmla="*/ 431 w 2718"/>
              <a:gd name="T59" fmla="*/ 177 h 2784"/>
              <a:gd name="T60" fmla="*/ 255 w 2718"/>
              <a:gd name="T61" fmla="*/ 304 h 2784"/>
              <a:gd name="T62" fmla="*/ 195 w 2718"/>
              <a:gd name="T63" fmla="*/ 413 h 2784"/>
              <a:gd name="T64" fmla="*/ 57 w 2718"/>
              <a:gd name="T65" fmla="*/ 974 h 2784"/>
              <a:gd name="T66" fmla="*/ 19 w 2718"/>
              <a:gd name="T67" fmla="*/ 1108 h 2784"/>
              <a:gd name="T68" fmla="*/ 0 w 2718"/>
              <a:gd name="T69" fmla="*/ 1175 h 2784"/>
              <a:gd name="T70" fmla="*/ 32 w 2718"/>
              <a:gd name="T71" fmla="*/ 1387 h 2784"/>
              <a:gd name="T72" fmla="*/ 110 w 2718"/>
              <a:gd name="T73" fmla="*/ 1514 h 2784"/>
              <a:gd name="T74" fmla="*/ 92 w 2718"/>
              <a:gd name="T75" fmla="*/ 2022 h 2784"/>
              <a:gd name="T76" fmla="*/ 135 w 2718"/>
              <a:gd name="T77" fmla="*/ 2050 h 2784"/>
              <a:gd name="T78" fmla="*/ 195 w 2718"/>
              <a:gd name="T79" fmla="*/ 2022 h 2784"/>
              <a:gd name="T80" fmla="*/ 389 w 2718"/>
              <a:gd name="T81" fmla="*/ 2075 h 2784"/>
              <a:gd name="T82" fmla="*/ 558 w 2718"/>
              <a:gd name="T83" fmla="*/ 2082 h 2784"/>
              <a:gd name="T84" fmla="*/ 660 w 2718"/>
              <a:gd name="T85" fmla="*/ 2015 h 2784"/>
              <a:gd name="T86" fmla="*/ 770 w 2718"/>
              <a:gd name="T87" fmla="*/ 2093 h 2784"/>
              <a:gd name="T88" fmla="*/ 879 w 2718"/>
              <a:gd name="T89" fmla="*/ 2100 h 2784"/>
              <a:gd name="T90" fmla="*/ 964 w 2718"/>
              <a:gd name="T91" fmla="*/ 2336 h 2784"/>
              <a:gd name="T92" fmla="*/ 989 w 2718"/>
              <a:gd name="T93" fmla="*/ 2548 h 2784"/>
              <a:gd name="T94" fmla="*/ 1031 w 2718"/>
              <a:gd name="T95" fmla="*/ 2693 h 2784"/>
              <a:gd name="T96" fmla="*/ 1059 w 2718"/>
              <a:gd name="T97" fmla="*/ 2752 h 2784"/>
              <a:gd name="T98" fmla="*/ 1144 w 2718"/>
              <a:gd name="T99" fmla="*/ 2784 h 2784"/>
              <a:gd name="T100" fmla="*/ 1338 w 2718"/>
              <a:gd name="T101" fmla="*/ 2700 h 2784"/>
              <a:gd name="T102" fmla="*/ 1455 w 2718"/>
              <a:gd name="T103" fmla="*/ 2770 h 2784"/>
              <a:gd name="T104" fmla="*/ 1532 w 2718"/>
              <a:gd name="T105" fmla="*/ 2717 h 2784"/>
              <a:gd name="T106" fmla="*/ 1582 w 2718"/>
              <a:gd name="T107" fmla="*/ 2516 h 2784"/>
              <a:gd name="T108" fmla="*/ 1684 w 2718"/>
              <a:gd name="T109" fmla="*/ 2414 h 2784"/>
              <a:gd name="T110" fmla="*/ 1702 w 2718"/>
              <a:gd name="T111" fmla="*/ 2311 h 2784"/>
              <a:gd name="T112" fmla="*/ 1963 w 2718"/>
              <a:gd name="T113" fmla="*/ 212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8" h="2784">
                <a:moveTo>
                  <a:pt x="1963" y="2126"/>
                </a:moveTo>
                <a:lnTo>
                  <a:pt x="2118" y="2015"/>
                </a:lnTo>
                <a:lnTo>
                  <a:pt x="2277" y="1803"/>
                </a:lnTo>
                <a:lnTo>
                  <a:pt x="2277" y="1743"/>
                </a:lnTo>
                <a:lnTo>
                  <a:pt x="2361" y="1652"/>
                </a:lnTo>
                <a:lnTo>
                  <a:pt x="2421" y="1489"/>
                </a:lnTo>
                <a:lnTo>
                  <a:pt x="2549" y="1295"/>
                </a:lnTo>
                <a:lnTo>
                  <a:pt x="2700" y="1186"/>
                </a:lnTo>
                <a:lnTo>
                  <a:pt x="2703" y="1148"/>
                </a:lnTo>
                <a:lnTo>
                  <a:pt x="2718" y="896"/>
                </a:lnTo>
                <a:lnTo>
                  <a:pt x="2616" y="829"/>
                </a:lnTo>
                <a:lnTo>
                  <a:pt x="2344" y="720"/>
                </a:lnTo>
                <a:lnTo>
                  <a:pt x="2065" y="593"/>
                </a:lnTo>
                <a:lnTo>
                  <a:pt x="1980" y="593"/>
                </a:lnTo>
                <a:lnTo>
                  <a:pt x="1955" y="568"/>
                </a:lnTo>
                <a:lnTo>
                  <a:pt x="2005" y="491"/>
                </a:lnTo>
                <a:lnTo>
                  <a:pt x="1963" y="455"/>
                </a:lnTo>
                <a:lnTo>
                  <a:pt x="1896" y="455"/>
                </a:lnTo>
                <a:lnTo>
                  <a:pt x="1878" y="321"/>
                </a:lnTo>
                <a:lnTo>
                  <a:pt x="1744" y="237"/>
                </a:lnTo>
                <a:lnTo>
                  <a:pt x="1659" y="49"/>
                </a:lnTo>
                <a:lnTo>
                  <a:pt x="1580" y="41"/>
                </a:lnTo>
                <a:lnTo>
                  <a:pt x="1539" y="109"/>
                </a:lnTo>
                <a:lnTo>
                  <a:pt x="1483" y="109"/>
                </a:lnTo>
                <a:lnTo>
                  <a:pt x="1320" y="85"/>
                </a:lnTo>
                <a:lnTo>
                  <a:pt x="1211" y="159"/>
                </a:lnTo>
                <a:lnTo>
                  <a:pt x="745" y="0"/>
                </a:lnTo>
                <a:lnTo>
                  <a:pt x="678" y="32"/>
                </a:lnTo>
                <a:lnTo>
                  <a:pt x="533" y="60"/>
                </a:lnTo>
                <a:lnTo>
                  <a:pt x="431" y="177"/>
                </a:lnTo>
                <a:lnTo>
                  <a:pt x="255" y="304"/>
                </a:lnTo>
                <a:lnTo>
                  <a:pt x="195" y="413"/>
                </a:lnTo>
                <a:lnTo>
                  <a:pt x="57" y="974"/>
                </a:lnTo>
                <a:lnTo>
                  <a:pt x="19" y="1108"/>
                </a:lnTo>
                <a:lnTo>
                  <a:pt x="0" y="1175"/>
                </a:lnTo>
                <a:lnTo>
                  <a:pt x="32" y="1387"/>
                </a:lnTo>
                <a:lnTo>
                  <a:pt x="110" y="1514"/>
                </a:lnTo>
                <a:lnTo>
                  <a:pt x="92" y="2022"/>
                </a:lnTo>
                <a:lnTo>
                  <a:pt x="135" y="2050"/>
                </a:lnTo>
                <a:lnTo>
                  <a:pt x="195" y="2022"/>
                </a:lnTo>
                <a:lnTo>
                  <a:pt x="389" y="2075"/>
                </a:lnTo>
                <a:lnTo>
                  <a:pt x="558" y="2082"/>
                </a:lnTo>
                <a:lnTo>
                  <a:pt x="660" y="2015"/>
                </a:lnTo>
                <a:lnTo>
                  <a:pt x="770" y="2093"/>
                </a:lnTo>
                <a:lnTo>
                  <a:pt x="879" y="2100"/>
                </a:lnTo>
                <a:lnTo>
                  <a:pt x="964" y="2336"/>
                </a:lnTo>
                <a:lnTo>
                  <a:pt x="989" y="2548"/>
                </a:lnTo>
                <a:lnTo>
                  <a:pt x="1031" y="2693"/>
                </a:lnTo>
                <a:lnTo>
                  <a:pt x="1059" y="2752"/>
                </a:lnTo>
                <a:lnTo>
                  <a:pt x="1144" y="2784"/>
                </a:lnTo>
                <a:lnTo>
                  <a:pt x="1338" y="2700"/>
                </a:lnTo>
                <a:lnTo>
                  <a:pt x="1455" y="2770"/>
                </a:lnTo>
                <a:lnTo>
                  <a:pt x="1532" y="2717"/>
                </a:lnTo>
                <a:lnTo>
                  <a:pt x="1582" y="2516"/>
                </a:lnTo>
                <a:lnTo>
                  <a:pt x="1684" y="2414"/>
                </a:lnTo>
                <a:lnTo>
                  <a:pt x="1702" y="2311"/>
                </a:lnTo>
                <a:lnTo>
                  <a:pt x="1963" y="2126"/>
                </a:lnTo>
                <a:close/>
              </a:path>
            </a:pathLst>
          </a:custGeom>
          <a:solidFill>
            <a:srgbClr val="007FAD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90AF21E-D991-4E0F-A2B0-0571CB7B9546}"/>
              </a:ext>
            </a:extLst>
          </p:cNvPr>
          <p:cNvSpPr>
            <a:spLocks/>
          </p:cNvSpPr>
          <p:nvPr/>
        </p:nvSpPr>
        <p:spPr bwMode="auto">
          <a:xfrm>
            <a:off x="5049838" y="2590801"/>
            <a:ext cx="712788" cy="1162050"/>
          </a:xfrm>
          <a:custGeom>
            <a:avLst/>
            <a:gdLst>
              <a:gd name="T0" fmla="*/ 1747 w 1961"/>
              <a:gd name="T1" fmla="*/ 3113 h 3198"/>
              <a:gd name="T2" fmla="*/ 1639 w 1961"/>
              <a:gd name="T3" fmla="*/ 3101 h 3198"/>
              <a:gd name="T4" fmla="*/ 1586 w 1961"/>
              <a:gd name="T5" fmla="*/ 3198 h 3198"/>
              <a:gd name="T6" fmla="*/ 1260 w 1961"/>
              <a:gd name="T7" fmla="*/ 3162 h 3198"/>
              <a:gd name="T8" fmla="*/ 1181 w 1961"/>
              <a:gd name="T9" fmla="*/ 3056 h 3198"/>
              <a:gd name="T10" fmla="*/ 1127 w 1961"/>
              <a:gd name="T11" fmla="*/ 3056 h 3198"/>
              <a:gd name="T12" fmla="*/ 1136 w 1961"/>
              <a:gd name="T13" fmla="*/ 3136 h 3198"/>
              <a:gd name="T14" fmla="*/ 934 w 1961"/>
              <a:gd name="T15" fmla="*/ 3101 h 3198"/>
              <a:gd name="T16" fmla="*/ 819 w 1961"/>
              <a:gd name="T17" fmla="*/ 3171 h 3198"/>
              <a:gd name="T18" fmla="*/ 775 w 1961"/>
              <a:gd name="T19" fmla="*/ 3065 h 3198"/>
              <a:gd name="T20" fmla="*/ 607 w 1961"/>
              <a:gd name="T21" fmla="*/ 3021 h 3198"/>
              <a:gd name="T22" fmla="*/ 536 w 1961"/>
              <a:gd name="T23" fmla="*/ 3136 h 3198"/>
              <a:gd name="T24" fmla="*/ 413 w 1961"/>
              <a:gd name="T25" fmla="*/ 2871 h 3198"/>
              <a:gd name="T26" fmla="*/ 254 w 1961"/>
              <a:gd name="T27" fmla="*/ 2862 h 3198"/>
              <a:gd name="T28" fmla="*/ 60 w 1961"/>
              <a:gd name="T29" fmla="*/ 3155 h 3198"/>
              <a:gd name="T30" fmla="*/ 0 w 1961"/>
              <a:gd name="T31" fmla="*/ 2954 h 3198"/>
              <a:gd name="T32" fmla="*/ 0 w 1961"/>
              <a:gd name="T33" fmla="*/ 2428 h 3198"/>
              <a:gd name="T34" fmla="*/ 169 w 1961"/>
              <a:gd name="T35" fmla="*/ 1895 h 3198"/>
              <a:gd name="T36" fmla="*/ 356 w 1961"/>
              <a:gd name="T37" fmla="*/ 1581 h 3198"/>
              <a:gd name="T38" fmla="*/ 526 w 1961"/>
              <a:gd name="T39" fmla="*/ 1359 h 3198"/>
              <a:gd name="T40" fmla="*/ 603 w 1961"/>
              <a:gd name="T41" fmla="*/ 1073 h 3198"/>
              <a:gd name="T42" fmla="*/ 561 w 1961"/>
              <a:gd name="T43" fmla="*/ 964 h 3198"/>
              <a:gd name="T44" fmla="*/ 621 w 1961"/>
              <a:gd name="T45" fmla="*/ 784 h 3198"/>
              <a:gd name="T46" fmla="*/ 621 w 1961"/>
              <a:gd name="T47" fmla="*/ 724 h 3198"/>
              <a:gd name="T48" fmla="*/ 762 w 1961"/>
              <a:gd name="T49" fmla="*/ 639 h 3198"/>
              <a:gd name="T50" fmla="*/ 942 w 1961"/>
              <a:gd name="T51" fmla="*/ 438 h 3198"/>
              <a:gd name="T52" fmla="*/ 1017 w 1961"/>
              <a:gd name="T53" fmla="*/ 173 h 3198"/>
              <a:gd name="T54" fmla="*/ 949 w 1961"/>
              <a:gd name="T55" fmla="*/ 124 h 3198"/>
              <a:gd name="T56" fmla="*/ 833 w 1961"/>
              <a:gd name="T57" fmla="*/ 99 h 3198"/>
              <a:gd name="T58" fmla="*/ 934 w 1961"/>
              <a:gd name="T59" fmla="*/ 0 h 3198"/>
              <a:gd name="T60" fmla="*/ 1059 w 1961"/>
              <a:gd name="T61" fmla="*/ 64 h 3198"/>
              <a:gd name="T62" fmla="*/ 1161 w 1961"/>
              <a:gd name="T63" fmla="*/ 64 h 3198"/>
              <a:gd name="T64" fmla="*/ 1306 w 1961"/>
              <a:gd name="T65" fmla="*/ 209 h 3198"/>
              <a:gd name="T66" fmla="*/ 1323 w 1961"/>
              <a:gd name="T67" fmla="*/ 597 h 3198"/>
              <a:gd name="T68" fmla="*/ 1264 w 1961"/>
              <a:gd name="T69" fmla="*/ 759 h 3198"/>
              <a:gd name="T70" fmla="*/ 1203 w 1961"/>
              <a:gd name="T71" fmla="*/ 819 h 3198"/>
              <a:gd name="T72" fmla="*/ 1288 w 1961"/>
              <a:gd name="T73" fmla="*/ 869 h 3198"/>
              <a:gd name="T74" fmla="*/ 1306 w 1961"/>
              <a:gd name="T75" fmla="*/ 953 h 3198"/>
              <a:gd name="T76" fmla="*/ 1475 w 1961"/>
              <a:gd name="T77" fmla="*/ 1165 h 3198"/>
              <a:gd name="T78" fmla="*/ 1609 w 1961"/>
              <a:gd name="T79" fmla="*/ 1133 h 3198"/>
              <a:gd name="T80" fmla="*/ 1680 w 1961"/>
              <a:gd name="T81" fmla="*/ 1176 h 3198"/>
              <a:gd name="T82" fmla="*/ 1680 w 1961"/>
              <a:gd name="T83" fmla="*/ 1292 h 3198"/>
              <a:gd name="T84" fmla="*/ 1553 w 1961"/>
              <a:gd name="T85" fmla="*/ 1352 h 3198"/>
              <a:gd name="T86" fmla="*/ 1457 w 1961"/>
              <a:gd name="T87" fmla="*/ 1564 h 3198"/>
              <a:gd name="T88" fmla="*/ 1553 w 1961"/>
              <a:gd name="T89" fmla="*/ 1709 h 3198"/>
              <a:gd name="T90" fmla="*/ 1645 w 1961"/>
              <a:gd name="T91" fmla="*/ 1800 h 3198"/>
              <a:gd name="T92" fmla="*/ 1620 w 1961"/>
              <a:gd name="T93" fmla="*/ 1843 h 3198"/>
              <a:gd name="T94" fmla="*/ 1705 w 1961"/>
              <a:gd name="T95" fmla="*/ 2030 h 3198"/>
              <a:gd name="T96" fmla="*/ 1881 w 1961"/>
              <a:gd name="T97" fmla="*/ 2079 h 3198"/>
              <a:gd name="T98" fmla="*/ 1961 w 1961"/>
              <a:gd name="T99" fmla="*/ 2104 h 3198"/>
              <a:gd name="T100" fmla="*/ 1712 w 1961"/>
              <a:gd name="T101" fmla="*/ 2326 h 3198"/>
              <a:gd name="T102" fmla="*/ 1722 w 1961"/>
              <a:gd name="T103" fmla="*/ 2368 h 3198"/>
              <a:gd name="T104" fmla="*/ 1638 w 1961"/>
              <a:gd name="T105" fmla="*/ 2471 h 3198"/>
              <a:gd name="T106" fmla="*/ 1662 w 1961"/>
              <a:gd name="T107" fmla="*/ 2545 h 3198"/>
              <a:gd name="T108" fmla="*/ 1796 w 1961"/>
              <a:gd name="T109" fmla="*/ 2629 h 3198"/>
              <a:gd name="T110" fmla="*/ 1754 w 1961"/>
              <a:gd name="T111" fmla="*/ 2689 h 3198"/>
              <a:gd name="T112" fmla="*/ 1779 w 1961"/>
              <a:gd name="T113" fmla="*/ 2749 h 3198"/>
              <a:gd name="T114" fmla="*/ 1712 w 1961"/>
              <a:gd name="T115" fmla="*/ 2834 h 3198"/>
              <a:gd name="T116" fmla="*/ 1705 w 1961"/>
              <a:gd name="T117" fmla="*/ 2944 h 3198"/>
              <a:gd name="T118" fmla="*/ 1789 w 1961"/>
              <a:gd name="T119" fmla="*/ 2996 h 3198"/>
              <a:gd name="T120" fmla="*/ 1747 w 1961"/>
              <a:gd name="T121" fmla="*/ 3113 h 3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61" h="3198">
                <a:moveTo>
                  <a:pt x="1747" y="3113"/>
                </a:moveTo>
                <a:lnTo>
                  <a:pt x="1639" y="3101"/>
                </a:lnTo>
                <a:lnTo>
                  <a:pt x="1586" y="3198"/>
                </a:lnTo>
                <a:lnTo>
                  <a:pt x="1260" y="3162"/>
                </a:lnTo>
                <a:lnTo>
                  <a:pt x="1181" y="3056"/>
                </a:lnTo>
                <a:lnTo>
                  <a:pt x="1127" y="3056"/>
                </a:lnTo>
                <a:lnTo>
                  <a:pt x="1136" y="3136"/>
                </a:lnTo>
                <a:lnTo>
                  <a:pt x="934" y="3101"/>
                </a:lnTo>
                <a:lnTo>
                  <a:pt x="819" y="3171"/>
                </a:lnTo>
                <a:lnTo>
                  <a:pt x="775" y="3065"/>
                </a:lnTo>
                <a:lnTo>
                  <a:pt x="607" y="3021"/>
                </a:lnTo>
                <a:lnTo>
                  <a:pt x="536" y="3136"/>
                </a:lnTo>
                <a:lnTo>
                  <a:pt x="413" y="2871"/>
                </a:lnTo>
                <a:lnTo>
                  <a:pt x="254" y="2862"/>
                </a:lnTo>
                <a:lnTo>
                  <a:pt x="60" y="3155"/>
                </a:lnTo>
                <a:lnTo>
                  <a:pt x="0" y="2954"/>
                </a:lnTo>
                <a:lnTo>
                  <a:pt x="0" y="2428"/>
                </a:lnTo>
                <a:lnTo>
                  <a:pt x="169" y="1895"/>
                </a:lnTo>
                <a:lnTo>
                  <a:pt x="356" y="1581"/>
                </a:lnTo>
                <a:lnTo>
                  <a:pt x="526" y="1359"/>
                </a:lnTo>
                <a:lnTo>
                  <a:pt x="603" y="1073"/>
                </a:lnTo>
                <a:lnTo>
                  <a:pt x="561" y="964"/>
                </a:lnTo>
                <a:lnTo>
                  <a:pt x="621" y="784"/>
                </a:lnTo>
                <a:lnTo>
                  <a:pt x="621" y="724"/>
                </a:lnTo>
                <a:lnTo>
                  <a:pt x="762" y="639"/>
                </a:lnTo>
                <a:lnTo>
                  <a:pt x="942" y="438"/>
                </a:lnTo>
                <a:lnTo>
                  <a:pt x="1017" y="173"/>
                </a:lnTo>
                <a:lnTo>
                  <a:pt x="949" y="124"/>
                </a:lnTo>
                <a:lnTo>
                  <a:pt x="833" y="99"/>
                </a:lnTo>
                <a:lnTo>
                  <a:pt x="934" y="0"/>
                </a:lnTo>
                <a:lnTo>
                  <a:pt x="1059" y="64"/>
                </a:lnTo>
                <a:lnTo>
                  <a:pt x="1161" y="64"/>
                </a:lnTo>
                <a:lnTo>
                  <a:pt x="1306" y="209"/>
                </a:lnTo>
                <a:lnTo>
                  <a:pt x="1323" y="597"/>
                </a:lnTo>
                <a:lnTo>
                  <a:pt x="1264" y="759"/>
                </a:lnTo>
                <a:lnTo>
                  <a:pt x="1203" y="819"/>
                </a:lnTo>
                <a:lnTo>
                  <a:pt x="1288" y="869"/>
                </a:lnTo>
                <a:lnTo>
                  <a:pt x="1306" y="953"/>
                </a:lnTo>
                <a:lnTo>
                  <a:pt x="1475" y="1165"/>
                </a:lnTo>
                <a:lnTo>
                  <a:pt x="1609" y="1133"/>
                </a:lnTo>
                <a:lnTo>
                  <a:pt x="1680" y="1176"/>
                </a:lnTo>
                <a:lnTo>
                  <a:pt x="1680" y="1292"/>
                </a:lnTo>
                <a:lnTo>
                  <a:pt x="1553" y="1352"/>
                </a:lnTo>
                <a:lnTo>
                  <a:pt x="1457" y="1564"/>
                </a:lnTo>
                <a:lnTo>
                  <a:pt x="1553" y="1709"/>
                </a:lnTo>
                <a:lnTo>
                  <a:pt x="1645" y="1800"/>
                </a:lnTo>
                <a:lnTo>
                  <a:pt x="1620" y="1843"/>
                </a:lnTo>
                <a:lnTo>
                  <a:pt x="1705" y="2030"/>
                </a:lnTo>
                <a:lnTo>
                  <a:pt x="1881" y="2079"/>
                </a:lnTo>
                <a:lnTo>
                  <a:pt x="1961" y="2104"/>
                </a:lnTo>
                <a:lnTo>
                  <a:pt x="1712" y="2326"/>
                </a:lnTo>
                <a:lnTo>
                  <a:pt x="1722" y="2368"/>
                </a:lnTo>
                <a:lnTo>
                  <a:pt x="1638" y="2471"/>
                </a:lnTo>
                <a:lnTo>
                  <a:pt x="1662" y="2545"/>
                </a:lnTo>
                <a:lnTo>
                  <a:pt x="1796" y="2629"/>
                </a:lnTo>
                <a:lnTo>
                  <a:pt x="1754" y="2689"/>
                </a:lnTo>
                <a:lnTo>
                  <a:pt x="1779" y="2749"/>
                </a:lnTo>
                <a:lnTo>
                  <a:pt x="1712" y="2834"/>
                </a:lnTo>
                <a:lnTo>
                  <a:pt x="1705" y="2944"/>
                </a:lnTo>
                <a:lnTo>
                  <a:pt x="1789" y="2996"/>
                </a:lnTo>
                <a:lnTo>
                  <a:pt x="1747" y="3113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E8667F7-885F-42CA-9D81-6BE1B426D4DB}"/>
              </a:ext>
            </a:extLst>
          </p:cNvPr>
          <p:cNvSpPr>
            <a:spLocks/>
          </p:cNvSpPr>
          <p:nvPr/>
        </p:nvSpPr>
        <p:spPr bwMode="auto">
          <a:xfrm>
            <a:off x="4694238" y="3630613"/>
            <a:ext cx="1023938" cy="1046163"/>
          </a:xfrm>
          <a:custGeom>
            <a:avLst/>
            <a:gdLst>
              <a:gd name="T0" fmla="*/ 2770 w 2820"/>
              <a:gd name="T1" fmla="*/ 311 h 2876"/>
              <a:gd name="T2" fmla="*/ 2777 w 2820"/>
              <a:gd name="T3" fmla="*/ 463 h 2876"/>
              <a:gd name="T4" fmla="*/ 2686 w 2820"/>
              <a:gd name="T5" fmla="*/ 643 h 2876"/>
              <a:gd name="T6" fmla="*/ 2820 w 2820"/>
              <a:gd name="T7" fmla="*/ 996 h 2876"/>
              <a:gd name="T8" fmla="*/ 2675 w 2820"/>
              <a:gd name="T9" fmla="*/ 1109 h 2876"/>
              <a:gd name="T10" fmla="*/ 2566 w 2820"/>
              <a:gd name="T11" fmla="*/ 1031 h 2876"/>
              <a:gd name="T12" fmla="*/ 2449 w 2820"/>
              <a:gd name="T13" fmla="*/ 1151 h 2876"/>
              <a:gd name="T14" fmla="*/ 2432 w 2820"/>
              <a:gd name="T15" fmla="*/ 1370 h 2876"/>
              <a:gd name="T16" fmla="*/ 2251 w 2820"/>
              <a:gd name="T17" fmla="*/ 1532 h 2876"/>
              <a:gd name="T18" fmla="*/ 2262 w 2820"/>
              <a:gd name="T19" fmla="*/ 1775 h 2876"/>
              <a:gd name="T20" fmla="*/ 2177 w 2820"/>
              <a:gd name="T21" fmla="*/ 2089 h 2876"/>
              <a:gd name="T22" fmla="*/ 2251 w 2820"/>
              <a:gd name="T23" fmla="*/ 2157 h 2876"/>
              <a:gd name="T24" fmla="*/ 2050 w 2820"/>
              <a:gd name="T25" fmla="*/ 2506 h 2876"/>
              <a:gd name="T26" fmla="*/ 1574 w 2820"/>
              <a:gd name="T27" fmla="*/ 2471 h 2876"/>
              <a:gd name="T28" fmla="*/ 1405 w 2820"/>
              <a:gd name="T29" fmla="*/ 2531 h 2876"/>
              <a:gd name="T30" fmla="*/ 974 w 2820"/>
              <a:gd name="T31" fmla="*/ 2767 h 2876"/>
              <a:gd name="T32" fmla="*/ 745 w 2820"/>
              <a:gd name="T33" fmla="*/ 2809 h 2876"/>
              <a:gd name="T34" fmla="*/ 194 w 2820"/>
              <a:gd name="T35" fmla="*/ 2573 h 2876"/>
              <a:gd name="T36" fmla="*/ 84 w 2820"/>
              <a:gd name="T37" fmla="*/ 2548 h 2876"/>
              <a:gd name="T38" fmla="*/ 92 w 2820"/>
              <a:gd name="T39" fmla="*/ 2435 h 2876"/>
              <a:gd name="T40" fmla="*/ 7 w 2820"/>
              <a:gd name="T41" fmla="*/ 2301 h 2876"/>
              <a:gd name="T42" fmla="*/ 49 w 2820"/>
              <a:gd name="T43" fmla="*/ 1860 h 2876"/>
              <a:gd name="T44" fmla="*/ 374 w 2820"/>
              <a:gd name="T45" fmla="*/ 1454 h 2876"/>
              <a:gd name="T46" fmla="*/ 642 w 2820"/>
              <a:gd name="T47" fmla="*/ 1123 h 2876"/>
              <a:gd name="T48" fmla="*/ 745 w 2820"/>
              <a:gd name="T49" fmla="*/ 1109 h 2876"/>
              <a:gd name="T50" fmla="*/ 939 w 2820"/>
              <a:gd name="T51" fmla="*/ 487 h 2876"/>
              <a:gd name="T52" fmla="*/ 1235 w 2820"/>
              <a:gd name="T53" fmla="*/ 0 h 2876"/>
              <a:gd name="T54" fmla="*/ 1517 w 2820"/>
              <a:gd name="T55" fmla="*/ 274 h 2876"/>
              <a:gd name="T56" fmla="*/ 1756 w 2820"/>
              <a:gd name="T57" fmla="*/ 203 h 2876"/>
              <a:gd name="T58" fmla="*/ 1915 w 2820"/>
              <a:gd name="T59" fmla="*/ 239 h 2876"/>
              <a:gd name="T60" fmla="*/ 2108 w 2820"/>
              <a:gd name="T61" fmla="*/ 194 h 2876"/>
              <a:gd name="T62" fmla="*/ 2241 w 2820"/>
              <a:gd name="T63" fmla="*/ 300 h 2876"/>
              <a:gd name="T64" fmla="*/ 2620 w 2820"/>
              <a:gd name="T65" fmla="*/ 239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20" h="2876">
                <a:moveTo>
                  <a:pt x="2728" y="251"/>
                </a:moveTo>
                <a:lnTo>
                  <a:pt x="2770" y="311"/>
                </a:lnTo>
                <a:lnTo>
                  <a:pt x="2753" y="336"/>
                </a:lnTo>
                <a:lnTo>
                  <a:pt x="2777" y="463"/>
                </a:lnTo>
                <a:lnTo>
                  <a:pt x="2710" y="530"/>
                </a:lnTo>
                <a:lnTo>
                  <a:pt x="2686" y="643"/>
                </a:lnTo>
                <a:lnTo>
                  <a:pt x="2802" y="844"/>
                </a:lnTo>
                <a:lnTo>
                  <a:pt x="2820" y="996"/>
                </a:lnTo>
                <a:lnTo>
                  <a:pt x="2770" y="1109"/>
                </a:lnTo>
                <a:lnTo>
                  <a:pt x="2675" y="1109"/>
                </a:lnTo>
                <a:lnTo>
                  <a:pt x="2626" y="1031"/>
                </a:lnTo>
                <a:lnTo>
                  <a:pt x="2566" y="1031"/>
                </a:lnTo>
                <a:lnTo>
                  <a:pt x="2559" y="1123"/>
                </a:lnTo>
                <a:lnTo>
                  <a:pt x="2449" y="1151"/>
                </a:lnTo>
                <a:lnTo>
                  <a:pt x="2421" y="1278"/>
                </a:lnTo>
                <a:lnTo>
                  <a:pt x="2432" y="1370"/>
                </a:lnTo>
                <a:lnTo>
                  <a:pt x="2432" y="1472"/>
                </a:lnTo>
                <a:lnTo>
                  <a:pt x="2251" y="1532"/>
                </a:lnTo>
                <a:lnTo>
                  <a:pt x="2220" y="1733"/>
                </a:lnTo>
                <a:lnTo>
                  <a:pt x="2262" y="1775"/>
                </a:lnTo>
                <a:lnTo>
                  <a:pt x="2304" y="1895"/>
                </a:lnTo>
                <a:lnTo>
                  <a:pt x="2177" y="2089"/>
                </a:lnTo>
                <a:lnTo>
                  <a:pt x="2184" y="2125"/>
                </a:lnTo>
                <a:lnTo>
                  <a:pt x="2251" y="2157"/>
                </a:lnTo>
                <a:lnTo>
                  <a:pt x="2245" y="2351"/>
                </a:lnTo>
                <a:lnTo>
                  <a:pt x="2050" y="2506"/>
                </a:lnTo>
                <a:lnTo>
                  <a:pt x="1863" y="2488"/>
                </a:lnTo>
                <a:lnTo>
                  <a:pt x="1574" y="2471"/>
                </a:lnTo>
                <a:lnTo>
                  <a:pt x="1465" y="2562"/>
                </a:lnTo>
                <a:lnTo>
                  <a:pt x="1405" y="2531"/>
                </a:lnTo>
                <a:lnTo>
                  <a:pt x="1094" y="2591"/>
                </a:lnTo>
                <a:lnTo>
                  <a:pt x="974" y="2767"/>
                </a:lnTo>
                <a:lnTo>
                  <a:pt x="847" y="2876"/>
                </a:lnTo>
                <a:lnTo>
                  <a:pt x="745" y="2809"/>
                </a:lnTo>
                <a:lnTo>
                  <a:pt x="473" y="2700"/>
                </a:lnTo>
                <a:lnTo>
                  <a:pt x="194" y="2573"/>
                </a:lnTo>
                <a:lnTo>
                  <a:pt x="109" y="2573"/>
                </a:lnTo>
                <a:lnTo>
                  <a:pt x="84" y="2548"/>
                </a:lnTo>
                <a:lnTo>
                  <a:pt x="134" y="2471"/>
                </a:lnTo>
                <a:lnTo>
                  <a:pt x="92" y="2435"/>
                </a:lnTo>
                <a:lnTo>
                  <a:pt x="25" y="2435"/>
                </a:lnTo>
                <a:lnTo>
                  <a:pt x="7" y="2301"/>
                </a:lnTo>
                <a:lnTo>
                  <a:pt x="0" y="2054"/>
                </a:lnTo>
                <a:lnTo>
                  <a:pt x="49" y="1860"/>
                </a:lnTo>
                <a:lnTo>
                  <a:pt x="229" y="1666"/>
                </a:lnTo>
                <a:lnTo>
                  <a:pt x="374" y="1454"/>
                </a:lnTo>
                <a:lnTo>
                  <a:pt x="483" y="1419"/>
                </a:lnTo>
                <a:lnTo>
                  <a:pt x="642" y="1123"/>
                </a:lnTo>
                <a:lnTo>
                  <a:pt x="702" y="1091"/>
                </a:lnTo>
                <a:lnTo>
                  <a:pt x="745" y="1109"/>
                </a:lnTo>
                <a:lnTo>
                  <a:pt x="854" y="911"/>
                </a:lnTo>
                <a:lnTo>
                  <a:pt x="939" y="487"/>
                </a:lnTo>
                <a:lnTo>
                  <a:pt x="1041" y="293"/>
                </a:lnTo>
                <a:lnTo>
                  <a:pt x="1235" y="0"/>
                </a:lnTo>
                <a:lnTo>
                  <a:pt x="1394" y="9"/>
                </a:lnTo>
                <a:lnTo>
                  <a:pt x="1517" y="274"/>
                </a:lnTo>
                <a:lnTo>
                  <a:pt x="1588" y="159"/>
                </a:lnTo>
                <a:lnTo>
                  <a:pt x="1756" y="203"/>
                </a:lnTo>
                <a:lnTo>
                  <a:pt x="1800" y="309"/>
                </a:lnTo>
                <a:lnTo>
                  <a:pt x="1915" y="239"/>
                </a:lnTo>
                <a:lnTo>
                  <a:pt x="2117" y="274"/>
                </a:lnTo>
                <a:lnTo>
                  <a:pt x="2108" y="194"/>
                </a:lnTo>
                <a:lnTo>
                  <a:pt x="2162" y="194"/>
                </a:lnTo>
                <a:lnTo>
                  <a:pt x="2241" y="300"/>
                </a:lnTo>
                <a:lnTo>
                  <a:pt x="2567" y="336"/>
                </a:lnTo>
                <a:lnTo>
                  <a:pt x="2620" y="239"/>
                </a:lnTo>
                <a:lnTo>
                  <a:pt x="2728" y="251"/>
                </a:lnTo>
                <a:close/>
              </a:path>
            </a:pathLst>
          </a:custGeom>
          <a:solidFill>
            <a:srgbClr val="007FAD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C6AB48B-C126-42A9-B841-D6A6588DB193}"/>
              </a:ext>
            </a:extLst>
          </p:cNvPr>
          <p:cNvSpPr>
            <a:spLocks/>
          </p:cNvSpPr>
          <p:nvPr/>
        </p:nvSpPr>
        <p:spPr bwMode="auto">
          <a:xfrm>
            <a:off x="3495676" y="2919413"/>
            <a:ext cx="1616075" cy="1581150"/>
          </a:xfrm>
          <a:custGeom>
            <a:avLst/>
            <a:gdLst>
              <a:gd name="T0" fmla="*/ 1228 w 4446"/>
              <a:gd name="T1" fmla="*/ 575 h 4351"/>
              <a:gd name="T2" fmla="*/ 1263 w 4446"/>
              <a:gd name="T3" fmla="*/ 243 h 4351"/>
              <a:gd name="T4" fmla="*/ 1350 w 4446"/>
              <a:gd name="T5" fmla="*/ 0 h 4351"/>
              <a:gd name="T6" fmla="*/ 1542 w 4446"/>
              <a:gd name="T7" fmla="*/ 533 h 4351"/>
              <a:gd name="T8" fmla="*/ 1771 w 4446"/>
              <a:gd name="T9" fmla="*/ 762 h 4351"/>
              <a:gd name="T10" fmla="*/ 1891 w 4446"/>
              <a:gd name="T11" fmla="*/ 836 h 4351"/>
              <a:gd name="T12" fmla="*/ 4277 w 4446"/>
              <a:gd name="T13" fmla="*/ 1524 h 4351"/>
              <a:gd name="T14" fmla="*/ 4337 w 4446"/>
              <a:gd name="T15" fmla="*/ 2251 h 4351"/>
              <a:gd name="T16" fmla="*/ 4150 w 4446"/>
              <a:gd name="T17" fmla="*/ 2869 h 4351"/>
              <a:gd name="T18" fmla="*/ 3998 w 4446"/>
              <a:gd name="T19" fmla="*/ 3049 h 4351"/>
              <a:gd name="T20" fmla="*/ 3779 w 4446"/>
              <a:gd name="T21" fmla="*/ 3377 h 4351"/>
              <a:gd name="T22" fmla="*/ 3525 w 4446"/>
              <a:gd name="T23" fmla="*/ 3624 h 4351"/>
              <a:gd name="T24" fmla="*/ 3296 w 4446"/>
              <a:gd name="T25" fmla="*/ 4012 h 4351"/>
              <a:gd name="T26" fmla="*/ 3169 w 4446"/>
              <a:gd name="T27" fmla="*/ 4175 h 4351"/>
              <a:gd name="T28" fmla="*/ 3005 w 4446"/>
              <a:gd name="T29" fmla="*/ 3979 h 4351"/>
              <a:gd name="T30" fmla="*/ 2908 w 4446"/>
              <a:gd name="T31" fmla="*/ 4047 h 4351"/>
              <a:gd name="T32" fmla="*/ 2636 w 4446"/>
              <a:gd name="T33" fmla="*/ 4097 h 4351"/>
              <a:gd name="T34" fmla="*/ 2103 w 4446"/>
              <a:gd name="T35" fmla="*/ 3970 h 4351"/>
              <a:gd name="T36" fmla="*/ 1856 w 4446"/>
              <a:gd name="T37" fmla="*/ 4115 h 4351"/>
              <a:gd name="T38" fmla="*/ 1620 w 4446"/>
              <a:gd name="T39" fmla="*/ 4351 h 4351"/>
              <a:gd name="T40" fmla="*/ 1323 w 4446"/>
              <a:gd name="T41" fmla="*/ 4040 h 4351"/>
              <a:gd name="T42" fmla="*/ 1298 w 4446"/>
              <a:gd name="T43" fmla="*/ 3758 h 4351"/>
              <a:gd name="T44" fmla="*/ 646 w 4446"/>
              <a:gd name="T45" fmla="*/ 3649 h 4351"/>
              <a:gd name="T46" fmla="*/ 579 w 4446"/>
              <a:gd name="T47" fmla="*/ 3345 h 4351"/>
              <a:gd name="T48" fmla="*/ 508 w 4446"/>
              <a:gd name="T49" fmla="*/ 3141 h 4351"/>
              <a:gd name="T50" fmla="*/ 526 w 4446"/>
              <a:gd name="T51" fmla="*/ 2954 h 4351"/>
              <a:gd name="T52" fmla="*/ 501 w 4446"/>
              <a:gd name="T53" fmla="*/ 2742 h 4351"/>
              <a:gd name="T54" fmla="*/ 398 w 4446"/>
              <a:gd name="T55" fmla="*/ 2541 h 4351"/>
              <a:gd name="T56" fmla="*/ 585 w 4446"/>
              <a:gd name="T57" fmla="*/ 2269 h 4351"/>
              <a:gd name="T58" fmla="*/ 670 w 4446"/>
              <a:gd name="T59" fmla="*/ 1965 h 4351"/>
              <a:gd name="T60" fmla="*/ 610 w 4446"/>
              <a:gd name="T61" fmla="*/ 1718 h 4351"/>
              <a:gd name="T62" fmla="*/ 561 w 4446"/>
              <a:gd name="T63" fmla="*/ 1531 h 4351"/>
              <a:gd name="T64" fmla="*/ 35 w 4446"/>
              <a:gd name="T65" fmla="*/ 1313 h 4351"/>
              <a:gd name="T66" fmla="*/ 70 w 4446"/>
              <a:gd name="T67" fmla="*/ 1023 h 4351"/>
              <a:gd name="T68" fmla="*/ 60 w 4446"/>
              <a:gd name="T69" fmla="*/ 635 h 4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6" h="4351">
                <a:moveTo>
                  <a:pt x="60" y="635"/>
                </a:moveTo>
                <a:lnTo>
                  <a:pt x="1228" y="575"/>
                </a:lnTo>
                <a:lnTo>
                  <a:pt x="1263" y="388"/>
                </a:lnTo>
                <a:lnTo>
                  <a:pt x="1263" y="243"/>
                </a:lnTo>
                <a:lnTo>
                  <a:pt x="1270" y="159"/>
                </a:lnTo>
                <a:lnTo>
                  <a:pt x="1350" y="0"/>
                </a:lnTo>
                <a:lnTo>
                  <a:pt x="1535" y="339"/>
                </a:lnTo>
                <a:lnTo>
                  <a:pt x="1542" y="533"/>
                </a:lnTo>
                <a:lnTo>
                  <a:pt x="1729" y="702"/>
                </a:lnTo>
                <a:lnTo>
                  <a:pt x="1771" y="762"/>
                </a:lnTo>
                <a:lnTo>
                  <a:pt x="1849" y="794"/>
                </a:lnTo>
                <a:lnTo>
                  <a:pt x="1891" y="836"/>
                </a:lnTo>
                <a:lnTo>
                  <a:pt x="4446" y="991"/>
                </a:lnTo>
                <a:lnTo>
                  <a:pt x="4277" y="1524"/>
                </a:lnTo>
                <a:lnTo>
                  <a:pt x="4277" y="2050"/>
                </a:lnTo>
                <a:lnTo>
                  <a:pt x="4337" y="2251"/>
                </a:lnTo>
                <a:lnTo>
                  <a:pt x="4235" y="2445"/>
                </a:lnTo>
                <a:lnTo>
                  <a:pt x="4150" y="2869"/>
                </a:lnTo>
                <a:lnTo>
                  <a:pt x="4041" y="3067"/>
                </a:lnTo>
                <a:lnTo>
                  <a:pt x="3998" y="3049"/>
                </a:lnTo>
                <a:lnTo>
                  <a:pt x="3938" y="3081"/>
                </a:lnTo>
                <a:lnTo>
                  <a:pt x="3779" y="3377"/>
                </a:lnTo>
                <a:lnTo>
                  <a:pt x="3670" y="3412"/>
                </a:lnTo>
                <a:lnTo>
                  <a:pt x="3525" y="3624"/>
                </a:lnTo>
                <a:lnTo>
                  <a:pt x="3345" y="3818"/>
                </a:lnTo>
                <a:lnTo>
                  <a:pt x="3296" y="4012"/>
                </a:lnTo>
                <a:lnTo>
                  <a:pt x="3303" y="4259"/>
                </a:lnTo>
                <a:lnTo>
                  <a:pt x="3169" y="4175"/>
                </a:lnTo>
                <a:lnTo>
                  <a:pt x="3084" y="3987"/>
                </a:lnTo>
                <a:lnTo>
                  <a:pt x="3005" y="3979"/>
                </a:lnTo>
                <a:lnTo>
                  <a:pt x="2964" y="4047"/>
                </a:lnTo>
                <a:lnTo>
                  <a:pt x="2908" y="4047"/>
                </a:lnTo>
                <a:lnTo>
                  <a:pt x="2745" y="4023"/>
                </a:lnTo>
                <a:lnTo>
                  <a:pt x="2636" y="4097"/>
                </a:lnTo>
                <a:lnTo>
                  <a:pt x="2170" y="3938"/>
                </a:lnTo>
                <a:lnTo>
                  <a:pt x="2103" y="3970"/>
                </a:lnTo>
                <a:lnTo>
                  <a:pt x="1958" y="3998"/>
                </a:lnTo>
                <a:lnTo>
                  <a:pt x="1856" y="4115"/>
                </a:lnTo>
                <a:lnTo>
                  <a:pt x="1680" y="4242"/>
                </a:lnTo>
                <a:lnTo>
                  <a:pt x="1620" y="4351"/>
                </a:lnTo>
                <a:lnTo>
                  <a:pt x="1510" y="4125"/>
                </a:lnTo>
                <a:lnTo>
                  <a:pt x="1323" y="4040"/>
                </a:lnTo>
                <a:lnTo>
                  <a:pt x="1263" y="3860"/>
                </a:lnTo>
                <a:lnTo>
                  <a:pt x="1298" y="3758"/>
                </a:lnTo>
                <a:lnTo>
                  <a:pt x="1305" y="3642"/>
                </a:lnTo>
                <a:lnTo>
                  <a:pt x="646" y="3649"/>
                </a:lnTo>
                <a:lnTo>
                  <a:pt x="593" y="3617"/>
                </a:lnTo>
                <a:lnTo>
                  <a:pt x="579" y="3345"/>
                </a:lnTo>
                <a:lnTo>
                  <a:pt x="451" y="3201"/>
                </a:lnTo>
                <a:lnTo>
                  <a:pt x="508" y="3141"/>
                </a:lnTo>
                <a:lnTo>
                  <a:pt x="494" y="3067"/>
                </a:lnTo>
                <a:lnTo>
                  <a:pt x="526" y="2954"/>
                </a:lnTo>
                <a:lnTo>
                  <a:pt x="459" y="2837"/>
                </a:lnTo>
                <a:lnTo>
                  <a:pt x="501" y="2742"/>
                </a:lnTo>
                <a:lnTo>
                  <a:pt x="331" y="2608"/>
                </a:lnTo>
                <a:lnTo>
                  <a:pt x="398" y="2541"/>
                </a:lnTo>
                <a:lnTo>
                  <a:pt x="494" y="2421"/>
                </a:lnTo>
                <a:lnTo>
                  <a:pt x="585" y="2269"/>
                </a:lnTo>
                <a:lnTo>
                  <a:pt x="646" y="2149"/>
                </a:lnTo>
                <a:lnTo>
                  <a:pt x="670" y="1965"/>
                </a:lnTo>
                <a:lnTo>
                  <a:pt x="585" y="1796"/>
                </a:lnTo>
                <a:lnTo>
                  <a:pt x="610" y="1718"/>
                </a:lnTo>
                <a:lnTo>
                  <a:pt x="635" y="1591"/>
                </a:lnTo>
                <a:lnTo>
                  <a:pt x="561" y="1531"/>
                </a:lnTo>
                <a:lnTo>
                  <a:pt x="222" y="1500"/>
                </a:lnTo>
                <a:lnTo>
                  <a:pt x="35" y="1313"/>
                </a:lnTo>
                <a:lnTo>
                  <a:pt x="0" y="1228"/>
                </a:lnTo>
                <a:lnTo>
                  <a:pt x="70" y="1023"/>
                </a:lnTo>
                <a:lnTo>
                  <a:pt x="35" y="769"/>
                </a:lnTo>
                <a:lnTo>
                  <a:pt x="60" y="635"/>
                </a:lnTo>
                <a:close/>
              </a:path>
            </a:pathLst>
          </a:custGeom>
          <a:solidFill>
            <a:srgbClr val="007FAD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4673585-3C91-4ABD-A9E1-71F0510FF09B}"/>
              </a:ext>
            </a:extLst>
          </p:cNvPr>
          <p:cNvSpPr>
            <a:spLocks/>
          </p:cNvSpPr>
          <p:nvPr/>
        </p:nvSpPr>
        <p:spPr bwMode="auto">
          <a:xfrm>
            <a:off x="3849688" y="1477963"/>
            <a:ext cx="1876425" cy="1801813"/>
          </a:xfrm>
          <a:custGeom>
            <a:avLst/>
            <a:gdLst>
              <a:gd name="T0" fmla="*/ 0 w 5166"/>
              <a:gd name="T1" fmla="*/ 565 h 4954"/>
              <a:gd name="T2" fmla="*/ 229 w 5166"/>
              <a:gd name="T3" fmla="*/ 431 h 4954"/>
              <a:gd name="T4" fmla="*/ 409 w 5166"/>
              <a:gd name="T5" fmla="*/ 371 h 4954"/>
              <a:gd name="T6" fmla="*/ 653 w 5166"/>
              <a:gd name="T7" fmla="*/ 261 h 4954"/>
              <a:gd name="T8" fmla="*/ 882 w 5166"/>
              <a:gd name="T9" fmla="*/ 254 h 4954"/>
              <a:gd name="T10" fmla="*/ 1214 w 5166"/>
              <a:gd name="T11" fmla="*/ 279 h 4954"/>
              <a:gd name="T12" fmla="*/ 1119 w 5166"/>
              <a:gd name="T13" fmla="*/ 152 h 4954"/>
              <a:gd name="T14" fmla="*/ 1305 w 5166"/>
              <a:gd name="T15" fmla="*/ 57 h 4954"/>
              <a:gd name="T16" fmla="*/ 1687 w 5166"/>
              <a:gd name="T17" fmla="*/ 92 h 4954"/>
              <a:gd name="T18" fmla="*/ 1711 w 5166"/>
              <a:gd name="T19" fmla="*/ 268 h 4954"/>
              <a:gd name="T20" fmla="*/ 1965 w 5166"/>
              <a:gd name="T21" fmla="*/ 388 h 4954"/>
              <a:gd name="T22" fmla="*/ 2213 w 5166"/>
              <a:gd name="T23" fmla="*/ 551 h 4954"/>
              <a:gd name="T24" fmla="*/ 2329 w 5166"/>
              <a:gd name="T25" fmla="*/ 787 h 4954"/>
              <a:gd name="T26" fmla="*/ 2498 w 5166"/>
              <a:gd name="T27" fmla="*/ 1090 h 4954"/>
              <a:gd name="T28" fmla="*/ 2636 w 5166"/>
              <a:gd name="T29" fmla="*/ 1397 h 4954"/>
              <a:gd name="T30" fmla="*/ 2763 w 5166"/>
              <a:gd name="T31" fmla="*/ 1556 h 4954"/>
              <a:gd name="T32" fmla="*/ 2661 w 5166"/>
              <a:gd name="T33" fmla="*/ 1676 h 4954"/>
              <a:gd name="T34" fmla="*/ 2728 w 5166"/>
              <a:gd name="T35" fmla="*/ 1930 h 4954"/>
              <a:gd name="T36" fmla="*/ 3035 w 5166"/>
              <a:gd name="T37" fmla="*/ 1539 h 4954"/>
              <a:gd name="T38" fmla="*/ 3247 w 5166"/>
              <a:gd name="T39" fmla="*/ 1429 h 4954"/>
              <a:gd name="T40" fmla="*/ 3303 w 5166"/>
              <a:gd name="T41" fmla="*/ 1641 h 4954"/>
              <a:gd name="T42" fmla="*/ 3176 w 5166"/>
              <a:gd name="T43" fmla="*/ 1761 h 4954"/>
              <a:gd name="T44" fmla="*/ 3261 w 5166"/>
              <a:gd name="T45" fmla="*/ 1853 h 4954"/>
              <a:gd name="T46" fmla="*/ 3381 w 5166"/>
              <a:gd name="T47" fmla="*/ 1803 h 4954"/>
              <a:gd name="T48" fmla="*/ 3575 w 5166"/>
              <a:gd name="T49" fmla="*/ 1761 h 4954"/>
              <a:gd name="T50" fmla="*/ 3670 w 5166"/>
              <a:gd name="T51" fmla="*/ 1835 h 4954"/>
              <a:gd name="T52" fmla="*/ 3829 w 5166"/>
              <a:gd name="T53" fmla="*/ 1810 h 4954"/>
              <a:gd name="T54" fmla="*/ 3719 w 5166"/>
              <a:gd name="T55" fmla="*/ 2075 h 4954"/>
              <a:gd name="T56" fmla="*/ 3769 w 5166"/>
              <a:gd name="T57" fmla="*/ 2100 h 4954"/>
              <a:gd name="T58" fmla="*/ 4136 w 5166"/>
              <a:gd name="T59" fmla="*/ 1634 h 4954"/>
              <a:gd name="T60" fmla="*/ 4228 w 5166"/>
              <a:gd name="T61" fmla="*/ 1623 h 4954"/>
              <a:gd name="T62" fmla="*/ 4362 w 5166"/>
              <a:gd name="T63" fmla="*/ 1380 h 4954"/>
              <a:gd name="T64" fmla="*/ 4634 w 5166"/>
              <a:gd name="T65" fmla="*/ 1327 h 4954"/>
              <a:gd name="T66" fmla="*/ 4898 w 5166"/>
              <a:gd name="T67" fmla="*/ 1380 h 4954"/>
              <a:gd name="T68" fmla="*/ 5092 w 5166"/>
              <a:gd name="T69" fmla="*/ 1440 h 4954"/>
              <a:gd name="T70" fmla="*/ 5135 w 5166"/>
              <a:gd name="T71" fmla="*/ 1652 h 4954"/>
              <a:gd name="T72" fmla="*/ 5057 w 5166"/>
              <a:gd name="T73" fmla="*/ 1920 h 4954"/>
              <a:gd name="T74" fmla="*/ 4972 w 5166"/>
              <a:gd name="T75" fmla="*/ 2107 h 4954"/>
              <a:gd name="T76" fmla="*/ 4870 w 5166"/>
              <a:gd name="T77" fmla="*/ 2343 h 4954"/>
              <a:gd name="T78" fmla="*/ 4567 w 5166"/>
              <a:gd name="T79" fmla="*/ 2837 h 4954"/>
              <a:gd name="T80" fmla="*/ 4237 w 5166"/>
              <a:gd name="T81" fmla="*/ 3059 h 4954"/>
              <a:gd name="T82" fmla="*/ 4252 w 5166"/>
              <a:gd name="T83" fmla="*/ 3183 h 4954"/>
              <a:gd name="T84" fmla="*/ 4245 w 5166"/>
              <a:gd name="T85" fmla="*/ 3497 h 4954"/>
              <a:gd name="T86" fmla="*/ 3924 w 5166"/>
              <a:gd name="T87" fmla="*/ 3783 h 4954"/>
              <a:gd name="T88" fmla="*/ 3864 w 5166"/>
              <a:gd name="T89" fmla="*/ 4023 h 4954"/>
              <a:gd name="T90" fmla="*/ 3829 w 5166"/>
              <a:gd name="T91" fmla="*/ 4418 h 4954"/>
              <a:gd name="T92" fmla="*/ 3472 w 5166"/>
              <a:gd name="T93" fmla="*/ 4954 h 4954"/>
              <a:gd name="T94" fmla="*/ 875 w 5166"/>
              <a:gd name="T95" fmla="*/ 4757 h 4954"/>
              <a:gd name="T96" fmla="*/ 755 w 5166"/>
              <a:gd name="T97" fmla="*/ 4665 h 4954"/>
              <a:gd name="T98" fmla="*/ 561 w 5166"/>
              <a:gd name="T99" fmla="*/ 4302 h 4954"/>
              <a:gd name="T100" fmla="*/ 264 w 5166"/>
              <a:gd name="T101" fmla="*/ 3758 h 4954"/>
              <a:gd name="T102" fmla="*/ 1009 w 5166"/>
              <a:gd name="T103" fmla="*/ 1920 h 4954"/>
              <a:gd name="T104" fmla="*/ 706 w 5166"/>
              <a:gd name="T105" fmla="*/ 1701 h 4954"/>
              <a:gd name="T106" fmla="*/ 349 w 5166"/>
              <a:gd name="T107" fmla="*/ 1666 h 4954"/>
              <a:gd name="T108" fmla="*/ 38 w 5166"/>
              <a:gd name="T109" fmla="*/ 910 h 4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66" h="4954">
                <a:moveTo>
                  <a:pt x="38" y="910"/>
                </a:moveTo>
                <a:lnTo>
                  <a:pt x="0" y="565"/>
                </a:lnTo>
                <a:lnTo>
                  <a:pt x="95" y="551"/>
                </a:lnTo>
                <a:lnTo>
                  <a:pt x="229" y="431"/>
                </a:lnTo>
                <a:lnTo>
                  <a:pt x="307" y="438"/>
                </a:lnTo>
                <a:lnTo>
                  <a:pt x="409" y="371"/>
                </a:lnTo>
                <a:lnTo>
                  <a:pt x="519" y="371"/>
                </a:lnTo>
                <a:lnTo>
                  <a:pt x="653" y="261"/>
                </a:lnTo>
                <a:lnTo>
                  <a:pt x="822" y="296"/>
                </a:lnTo>
                <a:lnTo>
                  <a:pt x="882" y="254"/>
                </a:lnTo>
                <a:lnTo>
                  <a:pt x="1119" y="304"/>
                </a:lnTo>
                <a:lnTo>
                  <a:pt x="1214" y="279"/>
                </a:lnTo>
                <a:lnTo>
                  <a:pt x="1203" y="237"/>
                </a:lnTo>
                <a:lnTo>
                  <a:pt x="1119" y="152"/>
                </a:lnTo>
                <a:lnTo>
                  <a:pt x="1196" y="57"/>
                </a:lnTo>
                <a:lnTo>
                  <a:pt x="1305" y="57"/>
                </a:lnTo>
                <a:lnTo>
                  <a:pt x="1577" y="0"/>
                </a:lnTo>
                <a:lnTo>
                  <a:pt x="1687" y="92"/>
                </a:lnTo>
                <a:lnTo>
                  <a:pt x="1687" y="201"/>
                </a:lnTo>
                <a:lnTo>
                  <a:pt x="1711" y="268"/>
                </a:lnTo>
                <a:lnTo>
                  <a:pt x="1821" y="286"/>
                </a:lnTo>
                <a:lnTo>
                  <a:pt x="1965" y="388"/>
                </a:lnTo>
                <a:lnTo>
                  <a:pt x="2170" y="455"/>
                </a:lnTo>
                <a:lnTo>
                  <a:pt x="2213" y="551"/>
                </a:lnTo>
                <a:lnTo>
                  <a:pt x="2340" y="702"/>
                </a:lnTo>
                <a:lnTo>
                  <a:pt x="2329" y="787"/>
                </a:lnTo>
                <a:lnTo>
                  <a:pt x="2400" y="1041"/>
                </a:lnTo>
                <a:lnTo>
                  <a:pt x="2498" y="1090"/>
                </a:lnTo>
                <a:lnTo>
                  <a:pt x="2534" y="1157"/>
                </a:lnTo>
                <a:lnTo>
                  <a:pt x="2636" y="1397"/>
                </a:lnTo>
                <a:lnTo>
                  <a:pt x="2848" y="1465"/>
                </a:lnTo>
                <a:lnTo>
                  <a:pt x="2763" y="1556"/>
                </a:lnTo>
                <a:lnTo>
                  <a:pt x="2491" y="1652"/>
                </a:lnTo>
                <a:lnTo>
                  <a:pt x="2661" y="1676"/>
                </a:lnTo>
                <a:lnTo>
                  <a:pt x="2661" y="1846"/>
                </a:lnTo>
                <a:lnTo>
                  <a:pt x="2728" y="1930"/>
                </a:lnTo>
                <a:lnTo>
                  <a:pt x="2710" y="1708"/>
                </a:lnTo>
                <a:lnTo>
                  <a:pt x="3035" y="1539"/>
                </a:lnTo>
                <a:lnTo>
                  <a:pt x="3187" y="1422"/>
                </a:lnTo>
                <a:lnTo>
                  <a:pt x="3247" y="1429"/>
                </a:lnTo>
                <a:lnTo>
                  <a:pt x="3261" y="1556"/>
                </a:lnTo>
                <a:lnTo>
                  <a:pt x="3303" y="1641"/>
                </a:lnTo>
                <a:lnTo>
                  <a:pt x="3278" y="1750"/>
                </a:lnTo>
                <a:lnTo>
                  <a:pt x="3176" y="1761"/>
                </a:lnTo>
                <a:lnTo>
                  <a:pt x="3204" y="1835"/>
                </a:lnTo>
                <a:lnTo>
                  <a:pt x="3261" y="1853"/>
                </a:lnTo>
                <a:lnTo>
                  <a:pt x="3338" y="1779"/>
                </a:lnTo>
                <a:lnTo>
                  <a:pt x="3381" y="1803"/>
                </a:lnTo>
                <a:lnTo>
                  <a:pt x="3465" y="1803"/>
                </a:lnTo>
                <a:lnTo>
                  <a:pt x="3575" y="1761"/>
                </a:lnTo>
                <a:lnTo>
                  <a:pt x="3635" y="1803"/>
                </a:lnTo>
                <a:lnTo>
                  <a:pt x="3670" y="1835"/>
                </a:lnTo>
                <a:lnTo>
                  <a:pt x="3797" y="1779"/>
                </a:lnTo>
                <a:lnTo>
                  <a:pt x="3829" y="1810"/>
                </a:lnTo>
                <a:lnTo>
                  <a:pt x="3811" y="1913"/>
                </a:lnTo>
                <a:lnTo>
                  <a:pt x="3719" y="2075"/>
                </a:lnTo>
                <a:lnTo>
                  <a:pt x="3727" y="2142"/>
                </a:lnTo>
                <a:lnTo>
                  <a:pt x="3769" y="2100"/>
                </a:lnTo>
                <a:lnTo>
                  <a:pt x="3914" y="1810"/>
                </a:lnTo>
                <a:lnTo>
                  <a:pt x="4136" y="1634"/>
                </a:lnTo>
                <a:lnTo>
                  <a:pt x="4210" y="1652"/>
                </a:lnTo>
                <a:lnTo>
                  <a:pt x="4228" y="1623"/>
                </a:lnTo>
                <a:lnTo>
                  <a:pt x="4221" y="1574"/>
                </a:lnTo>
                <a:lnTo>
                  <a:pt x="4362" y="1380"/>
                </a:lnTo>
                <a:lnTo>
                  <a:pt x="4549" y="1295"/>
                </a:lnTo>
                <a:lnTo>
                  <a:pt x="4634" y="1327"/>
                </a:lnTo>
                <a:lnTo>
                  <a:pt x="4701" y="1302"/>
                </a:lnTo>
                <a:lnTo>
                  <a:pt x="4898" y="1380"/>
                </a:lnTo>
                <a:lnTo>
                  <a:pt x="4983" y="1454"/>
                </a:lnTo>
                <a:lnTo>
                  <a:pt x="5092" y="1440"/>
                </a:lnTo>
                <a:lnTo>
                  <a:pt x="5166" y="1524"/>
                </a:lnTo>
                <a:lnTo>
                  <a:pt x="5135" y="1652"/>
                </a:lnTo>
                <a:lnTo>
                  <a:pt x="5135" y="1803"/>
                </a:lnTo>
                <a:lnTo>
                  <a:pt x="5057" y="1920"/>
                </a:lnTo>
                <a:lnTo>
                  <a:pt x="5050" y="2004"/>
                </a:lnTo>
                <a:lnTo>
                  <a:pt x="4972" y="2107"/>
                </a:lnTo>
                <a:lnTo>
                  <a:pt x="4972" y="2234"/>
                </a:lnTo>
                <a:lnTo>
                  <a:pt x="4870" y="2343"/>
                </a:lnTo>
                <a:lnTo>
                  <a:pt x="4796" y="2498"/>
                </a:lnTo>
                <a:lnTo>
                  <a:pt x="4567" y="2837"/>
                </a:lnTo>
                <a:lnTo>
                  <a:pt x="4432" y="2869"/>
                </a:lnTo>
                <a:lnTo>
                  <a:pt x="4237" y="3059"/>
                </a:lnTo>
                <a:lnTo>
                  <a:pt x="4136" y="3158"/>
                </a:lnTo>
                <a:lnTo>
                  <a:pt x="4252" y="3183"/>
                </a:lnTo>
                <a:lnTo>
                  <a:pt x="4320" y="3232"/>
                </a:lnTo>
                <a:lnTo>
                  <a:pt x="4245" y="3497"/>
                </a:lnTo>
                <a:lnTo>
                  <a:pt x="4065" y="3698"/>
                </a:lnTo>
                <a:lnTo>
                  <a:pt x="3924" y="3783"/>
                </a:lnTo>
                <a:lnTo>
                  <a:pt x="3924" y="3843"/>
                </a:lnTo>
                <a:lnTo>
                  <a:pt x="3864" y="4023"/>
                </a:lnTo>
                <a:lnTo>
                  <a:pt x="3906" y="4132"/>
                </a:lnTo>
                <a:lnTo>
                  <a:pt x="3829" y="4418"/>
                </a:lnTo>
                <a:lnTo>
                  <a:pt x="3659" y="4640"/>
                </a:lnTo>
                <a:lnTo>
                  <a:pt x="3472" y="4954"/>
                </a:lnTo>
                <a:lnTo>
                  <a:pt x="917" y="4799"/>
                </a:lnTo>
                <a:lnTo>
                  <a:pt x="875" y="4757"/>
                </a:lnTo>
                <a:lnTo>
                  <a:pt x="797" y="4725"/>
                </a:lnTo>
                <a:lnTo>
                  <a:pt x="755" y="4665"/>
                </a:lnTo>
                <a:lnTo>
                  <a:pt x="568" y="4496"/>
                </a:lnTo>
                <a:lnTo>
                  <a:pt x="561" y="4302"/>
                </a:lnTo>
                <a:lnTo>
                  <a:pt x="376" y="3963"/>
                </a:lnTo>
                <a:lnTo>
                  <a:pt x="264" y="3758"/>
                </a:lnTo>
                <a:lnTo>
                  <a:pt x="561" y="3049"/>
                </a:lnTo>
                <a:lnTo>
                  <a:pt x="1009" y="1920"/>
                </a:lnTo>
                <a:lnTo>
                  <a:pt x="907" y="1835"/>
                </a:lnTo>
                <a:lnTo>
                  <a:pt x="706" y="1701"/>
                </a:lnTo>
                <a:lnTo>
                  <a:pt x="610" y="1701"/>
                </a:lnTo>
                <a:lnTo>
                  <a:pt x="349" y="1666"/>
                </a:lnTo>
                <a:lnTo>
                  <a:pt x="77" y="1260"/>
                </a:lnTo>
                <a:lnTo>
                  <a:pt x="38" y="910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AD19F58-7FC6-4E15-8FB2-A8F0CD4283E9}"/>
              </a:ext>
            </a:extLst>
          </p:cNvPr>
          <p:cNvSpPr>
            <a:spLocks/>
          </p:cNvSpPr>
          <p:nvPr/>
        </p:nvSpPr>
        <p:spPr bwMode="auto">
          <a:xfrm>
            <a:off x="1738313" y="1533526"/>
            <a:ext cx="2478088" cy="1793875"/>
          </a:xfrm>
          <a:custGeom>
            <a:avLst/>
            <a:gdLst>
              <a:gd name="T0" fmla="*/ 2545 w 6822"/>
              <a:gd name="T1" fmla="*/ 540 h 4934"/>
              <a:gd name="T2" fmla="*/ 2382 w 6822"/>
              <a:gd name="T3" fmla="*/ 169 h 4934"/>
              <a:gd name="T4" fmla="*/ 2097 w 6822"/>
              <a:gd name="T5" fmla="*/ 254 h 4934"/>
              <a:gd name="T6" fmla="*/ 2030 w 6822"/>
              <a:gd name="T7" fmla="*/ 314 h 4934"/>
              <a:gd name="T8" fmla="*/ 1945 w 6822"/>
              <a:gd name="T9" fmla="*/ 363 h 4934"/>
              <a:gd name="T10" fmla="*/ 1426 w 6822"/>
              <a:gd name="T11" fmla="*/ 610 h 4934"/>
              <a:gd name="T12" fmla="*/ 1638 w 6822"/>
              <a:gd name="T13" fmla="*/ 653 h 4934"/>
              <a:gd name="T14" fmla="*/ 1655 w 6822"/>
              <a:gd name="T15" fmla="*/ 794 h 4934"/>
              <a:gd name="T16" fmla="*/ 1352 w 6822"/>
              <a:gd name="T17" fmla="*/ 847 h 4934"/>
              <a:gd name="T18" fmla="*/ 1535 w 6822"/>
              <a:gd name="T19" fmla="*/ 1295 h 4934"/>
              <a:gd name="T20" fmla="*/ 1613 w 6822"/>
              <a:gd name="T21" fmla="*/ 1531 h 4934"/>
              <a:gd name="T22" fmla="*/ 1419 w 6822"/>
              <a:gd name="T23" fmla="*/ 2759 h 4934"/>
              <a:gd name="T24" fmla="*/ 1281 w 6822"/>
              <a:gd name="T25" fmla="*/ 2752 h 4934"/>
              <a:gd name="T26" fmla="*/ 1045 w 6822"/>
              <a:gd name="T27" fmla="*/ 2855 h 4934"/>
              <a:gd name="T28" fmla="*/ 300 w 6822"/>
              <a:gd name="T29" fmla="*/ 3225 h 4934"/>
              <a:gd name="T30" fmla="*/ 198 w 6822"/>
              <a:gd name="T31" fmla="*/ 3564 h 4934"/>
              <a:gd name="T32" fmla="*/ 4 w 6822"/>
              <a:gd name="T33" fmla="*/ 3927 h 4934"/>
              <a:gd name="T34" fmla="*/ 0 w 6822"/>
              <a:gd name="T35" fmla="*/ 4005 h 4934"/>
              <a:gd name="T36" fmla="*/ 1267 w 6822"/>
              <a:gd name="T37" fmla="*/ 4319 h 4934"/>
              <a:gd name="T38" fmla="*/ 2747 w 6822"/>
              <a:gd name="T39" fmla="*/ 4934 h 4934"/>
              <a:gd name="T40" fmla="*/ 3088 w 6822"/>
              <a:gd name="T41" fmla="*/ 4743 h 4934"/>
              <a:gd name="T42" fmla="*/ 3374 w 6822"/>
              <a:gd name="T43" fmla="*/ 4718 h 4934"/>
              <a:gd name="T44" fmla="*/ 3561 w 6822"/>
              <a:gd name="T45" fmla="*/ 4573 h 4934"/>
              <a:gd name="T46" fmla="*/ 3875 w 6822"/>
              <a:gd name="T47" fmla="*/ 4435 h 4934"/>
              <a:gd name="T48" fmla="*/ 3949 w 6822"/>
              <a:gd name="T49" fmla="*/ 4224 h 4934"/>
              <a:gd name="T50" fmla="*/ 4020 w 6822"/>
              <a:gd name="T51" fmla="*/ 4139 h 4934"/>
              <a:gd name="T52" fmla="*/ 4535 w 6822"/>
              <a:gd name="T53" fmla="*/ 4337 h 4934"/>
              <a:gd name="T54" fmla="*/ 6067 w 6822"/>
              <a:gd name="T55" fmla="*/ 4386 h 4934"/>
              <a:gd name="T56" fmla="*/ 6102 w 6822"/>
              <a:gd name="T57" fmla="*/ 4054 h 4934"/>
              <a:gd name="T58" fmla="*/ 6189 w 6822"/>
              <a:gd name="T59" fmla="*/ 3811 h 4934"/>
              <a:gd name="T60" fmla="*/ 6374 w 6822"/>
              <a:gd name="T61" fmla="*/ 2897 h 4934"/>
              <a:gd name="T62" fmla="*/ 6720 w 6822"/>
              <a:gd name="T63" fmla="*/ 1683 h 4934"/>
              <a:gd name="T64" fmla="*/ 6423 w 6822"/>
              <a:gd name="T65" fmla="*/ 1549 h 4934"/>
              <a:gd name="T66" fmla="*/ 5890 w 6822"/>
              <a:gd name="T67" fmla="*/ 1108 h 4934"/>
              <a:gd name="T68" fmla="*/ 5492 w 6822"/>
              <a:gd name="T69" fmla="*/ 780 h 4934"/>
              <a:gd name="T70" fmla="*/ 5357 w 6822"/>
              <a:gd name="T71" fmla="*/ 931 h 4934"/>
              <a:gd name="T72" fmla="*/ 5237 w 6822"/>
              <a:gd name="T73" fmla="*/ 1150 h 4934"/>
              <a:gd name="T74" fmla="*/ 4994 w 6822"/>
              <a:gd name="T75" fmla="*/ 1125 h 4934"/>
              <a:gd name="T76" fmla="*/ 4782 w 6822"/>
              <a:gd name="T77" fmla="*/ 1168 h 4934"/>
              <a:gd name="T78" fmla="*/ 4669 w 6822"/>
              <a:gd name="T79" fmla="*/ 1440 h 4934"/>
              <a:gd name="T80" fmla="*/ 4373 w 6822"/>
              <a:gd name="T81" fmla="*/ 1168 h 4934"/>
              <a:gd name="T82" fmla="*/ 4426 w 6822"/>
              <a:gd name="T83" fmla="*/ 1034 h 4934"/>
              <a:gd name="T84" fmla="*/ 4154 w 6822"/>
              <a:gd name="T85" fmla="*/ 134 h 4934"/>
              <a:gd name="T86" fmla="*/ 4002 w 6822"/>
              <a:gd name="T87" fmla="*/ 67 h 4934"/>
              <a:gd name="T88" fmla="*/ 3738 w 6822"/>
              <a:gd name="T89" fmla="*/ 296 h 4934"/>
              <a:gd name="T90" fmla="*/ 3597 w 6822"/>
              <a:gd name="T91" fmla="*/ 370 h 4934"/>
              <a:gd name="T92" fmla="*/ 3325 w 6822"/>
              <a:gd name="T93" fmla="*/ 526 h 4934"/>
              <a:gd name="T94" fmla="*/ 3162 w 6822"/>
              <a:gd name="T95" fmla="*/ 727 h 4934"/>
              <a:gd name="T96" fmla="*/ 3131 w 6822"/>
              <a:gd name="T97" fmla="*/ 600 h 4934"/>
              <a:gd name="T98" fmla="*/ 2986 w 6822"/>
              <a:gd name="T99" fmla="*/ 660 h 4934"/>
              <a:gd name="T100" fmla="*/ 2605 w 6822"/>
              <a:gd name="T101" fmla="*/ 526 h 4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22" h="4934">
                <a:moveTo>
                  <a:pt x="2605" y="526"/>
                </a:moveTo>
                <a:lnTo>
                  <a:pt x="2545" y="540"/>
                </a:lnTo>
                <a:lnTo>
                  <a:pt x="2418" y="212"/>
                </a:lnTo>
                <a:lnTo>
                  <a:pt x="2382" y="169"/>
                </a:lnTo>
                <a:lnTo>
                  <a:pt x="2199" y="328"/>
                </a:lnTo>
                <a:lnTo>
                  <a:pt x="2097" y="254"/>
                </a:lnTo>
                <a:lnTo>
                  <a:pt x="2054" y="254"/>
                </a:lnTo>
                <a:lnTo>
                  <a:pt x="2030" y="314"/>
                </a:lnTo>
                <a:lnTo>
                  <a:pt x="2044" y="328"/>
                </a:lnTo>
                <a:lnTo>
                  <a:pt x="1945" y="363"/>
                </a:lnTo>
                <a:lnTo>
                  <a:pt x="1437" y="381"/>
                </a:lnTo>
                <a:lnTo>
                  <a:pt x="1426" y="610"/>
                </a:lnTo>
                <a:lnTo>
                  <a:pt x="1521" y="635"/>
                </a:lnTo>
                <a:lnTo>
                  <a:pt x="1638" y="653"/>
                </a:lnTo>
                <a:lnTo>
                  <a:pt x="1680" y="744"/>
                </a:lnTo>
                <a:lnTo>
                  <a:pt x="1655" y="794"/>
                </a:lnTo>
                <a:lnTo>
                  <a:pt x="1528" y="769"/>
                </a:lnTo>
                <a:lnTo>
                  <a:pt x="1352" y="847"/>
                </a:lnTo>
                <a:lnTo>
                  <a:pt x="1359" y="1143"/>
                </a:lnTo>
                <a:lnTo>
                  <a:pt x="1535" y="1295"/>
                </a:lnTo>
                <a:lnTo>
                  <a:pt x="1535" y="1415"/>
                </a:lnTo>
                <a:lnTo>
                  <a:pt x="1613" y="1531"/>
                </a:lnTo>
                <a:lnTo>
                  <a:pt x="1479" y="2643"/>
                </a:lnTo>
                <a:lnTo>
                  <a:pt x="1419" y="2759"/>
                </a:lnTo>
                <a:lnTo>
                  <a:pt x="1384" y="2819"/>
                </a:lnTo>
                <a:lnTo>
                  <a:pt x="1281" y="2752"/>
                </a:lnTo>
                <a:lnTo>
                  <a:pt x="1098" y="2770"/>
                </a:lnTo>
                <a:lnTo>
                  <a:pt x="1045" y="2855"/>
                </a:lnTo>
                <a:lnTo>
                  <a:pt x="681" y="2946"/>
                </a:lnTo>
                <a:lnTo>
                  <a:pt x="300" y="3225"/>
                </a:lnTo>
                <a:lnTo>
                  <a:pt x="293" y="3370"/>
                </a:lnTo>
                <a:lnTo>
                  <a:pt x="198" y="3564"/>
                </a:lnTo>
                <a:lnTo>
                  <a:pt x="215" y="3769"/>
                </a:lnTo>
                <a:lnTo>
                  <a:pt x="4" y="3927"/>
                </a:lnTo>
                <a:lnTo>
                  <a:pt x="1" y="4005"/>
                </a:lnTo>
                <a:lnTo>
                  <a:pt x="0" y="4005"/>
                </a:lnTo>
                <a:lnTo>
                  <a:pt x="378" y="4157"/>
                </a:lnTo>
                <a:lnTo>
                  <a:pt x="1267" y="4319"/>
                </a:lnTo>
                <a:lnTo>
                  <a:pt x="2382" y="4774"/>
                </a:lnTo>
                <a:lnTo>
                  <a:pt x="2747" y="4934"/>
                </a:lnTo>
                <a:lnTo>
                  <a:pt x="2975" y="4750"/>
                </a:lnTo>
                <a:lnTo>
                  <a:pt x="3088" y="4743"/>
                </a:lnTo>
                <a:lnTo>
                  <a:pt x="3205" y="4785"/>
                </a:lnTo>
                <a:lnTo>
                  <a:pt x="3374" y="4718"/>
                </a:lnTo>
                <a:lnTo>
                  <a:pt x="3452" y="4718"/>
                </a:lnTo>
                <a:lnTo>
                  <a:pt x="3561" y="4573"/>
                </a:lnTo>
                <a:lnTo>
                  <a:pt x="3798" y="4506"/>
                </a:lnTo>
                <a:lnTo>
                  <a:pt x="3875" y="4435"/>
                </a:lnTo>
                <a:lnTo>
                  <a:pt x="3851" y="4301"/>
                </a:lnTo>
                <a:lnTo>
                  <a:pt x="3949" y="4224"/>
                </a:lnTo>
                <a:lnTo>
                  <a:pt x="4002" y="4199"/>
                </a:lnTo>
                <a:lnTo>
                  <a:pt x="4020" y="4139"/>
                </a:lnTo>
                <a:lnTo>
                  <a:pt x="4330" y="4139"/>
                </a:lnTo>
                <a:lnTo>
                  <a:pt x="4535" y="4337"/>
                </a:lnTo>
                <a:lnTo>
                  <a:pt x="4899" y="4446"/>
                </a:lnTo>
                <a:lnTo>
                  <a:pt x="6067" y="4386"/>
                </a:lnTo>
                <a:lnTo>
                  <a:pt x="6102" y="4199"/>
                </a:lnTo>
                <a:lnTo>
                  <a:pt x="6102" y="4054"/>
                </a:lnTo>
                <a:lnTo>
                  <a:pt x="6109" y="3970"/>
                </a:lnTo>
                <a:lnTo>
                  <a:pt x="6189" y="3811"/>
                </a:lnTo>
                <a:lnTo>
                  <a:pt x="6077" y="3606"/>
                </a:lnTo>
                <a:lnTo>
                  <a:pt x="6374" y="2897"/>
                </a:lnTo>
                <a:lnTo>
                  <a:pt x="6822" y="1768"/>
                </a:lnTo>
                <a:lnTo>
                  <a:pt x="6720" y="1683"/>
                </a:lnTo>
                <a:lnTo>
                  <a:pt x="6519" y="1549"/>
                </a:lnTo>
                <a:lnTo>
                  <a:pt x="6423" y="1549"/>
                </a:lnTo>
                <a:lnTo>
                  <a:pt x="6162" y="1514"/>
                </a:lnTo>
                <a:lnTo>
                  <a:pt x="5890" y="1108"/>
                </a:lnTo>
                <a:lnTo>
                  <a:pt x="5851" y="758"/>
                </a:lnTo>
                <a:lnTo>
                  <a:pt x="5492" y="780"/>
                </a:lnTo>
                <a:lnTo>
                  <a:pt x="5375" y="847"/>
                </a:lnTo>
                <a:lnTo>
                  <a:pt x="5357" y="931"/>
                </a:lnTo>
                <a:lnTo>
                  <a:pt x="5262" y="1005"/>
                </a:lnTo>
                <a:lnTo>
                  <a:pt x="5237" y="1150"/>
                </a:lnTo>
                <a:lnTo>
                  <a:pt x="5121" y="1217"/>
                </a:lnTo>
                <a:lnTo>
                  <a:pt x="4994" y="1125"/>
                </a:lnTo>
                <a:lnTo>
                  <a:pt x="4916" y="1090"/>
                </a:lnTo>
                <a:lnTo>
                  <a:pt x="4782" y="1168"/>
                </a:lnTo>
                <a:lnTo>
                  <a:pt x="4729" y="1397"/>
                </a:lnTo>
                <a:lnTo>
                  <a:pt x="4669" y="1440"/>
                </a:lnTo>
                <a:lnTo>
                  <a:pt x="4359" y="1185"/>
                </a:lnTo>
                <a:lnTo>
                  <a:pt x="4373" y="1168"/>
                </a:lnTo>
                <a:lnTo>
                  <a:pt x="4408" y="1143"/>
                </a:lnTo>
                <a:lnTo>
                  <a:pt x="4426" y="1034"/>
                </a:lnTo>
                <a:lnTo>
                  <a:pt x="4366" y="533"/>
                </a:lnTo>
                <a:lnTo>
                  <a:pt x="4154" y="134"/>
                </a:lnTo>
                <a:lnTo>
                  <a:pt x="4020" y="0"/>
                </a:lnTo>
                <a:lnTo>
                  <a:pt x="4002" y="67"/>
                </a:lnTo>
                <a:lnTo>
                  <a:pt x="3748" y="219"/>
                </a:lnTo>
                <a:lnTo>
                  <a:pt x="3738" y="296"/>
                </a:lnTo>
                <a:lnTo>
                  <a:pt x="3653" y="413"/>
                </a:lnTo>
                <a:lnTo>
                  <a:pt x="3597" y="370"/>
                </a:lnTo>
                <a:lnTo>
                  <a:pt x="3494" y="455"/>
                </a:lnTo>
                <a:lnTo>
                  <a:pt x="3325" y="526"/>
                </a:lnTo>
                <a:lnTo>
                  <a:pt x="3307" y="575"/>
                </a:lnTo>
                <a:lnTo>
                  <a:pt x="3162" y="727"/>
                </a:lnTo>
                <a:lnTo>
                  <a:pt x="3120" y="709"/>
                </a:lnTo>
                <a:lnTo>
                  <a:pt x="3131" y="600"/>
                </a:lnTo>
                <a:lnTo>
                  <a:pt x="3095" y="593"/>
                </a:lnTo>
                <a:lnTo>
                  <a:pt x="2986" y="660"/>
                </a:lnTo>
                <a:lnTo>
                  <a:pt x="2876" y="702"/>
                </a:lnTo>
                <a:lnTo>
                  <a:pt x="2605" y="526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51" name="CaixaDeTexto 8">
            <a:extLst>
              <a:ext uri="{FF2B5EF4-FFF2-40B4-BE49-F238E27FC236}">
                <a16:creationId xmlns:a16="http://schemas.microsoft.com/office/drawing/2014/main" id="{F04D4FF1-0507-413D-9717-9C25D28B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934" y="1108398"/>
            <a:ext cx="474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8,5%</a:t>
            </a:r>
          </a:p>
        </p:txBody>
      </p:sp>
      <p:sp>
        <p:nvSpPr>
          <p:cNvPr id="35852" name="CaixaDeTexto 9">
            <a:extLst>
              <a:ext uri="{FF2B5EF4-FFF2-40B4-BE49-F238E27FC236}">
                <a16:creationId xmlns:a16="http://schemas.microsoft.com/office/drawing/2014/main" id="{A4088B07-787A-478C-8F2D-BF593C2D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624" y="1295144"/>
            <a:ext cx="474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9,3%</a:t>
            </a:r>
          </a:p>
        </p:txBody>
      </p:sp>
      <p:sp>
        <p:nvSpPr>
          <p:cNvPr id="35853" name="CaixaDeTexto 10">
            <a:extLst>
              <a:ext uri="{FF2B5EF4-FFF2-40B4-BE49-F238E27FC236}">
                <a16:creationId xmlns:a16="http://schemas.microsoft.com/office/drawing/2014/main" id="{B2ABE92B-7694-4BD5-A13C-B832FDCD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66" y="1701554"/>
            <a:ext cx="474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0,1%</a:t>
            </a:r>
          </a:p>
        </p:txBody>
      </p:sp>
      <p:sp>
        <p:nvSpPr>
          <p:cNvPr id="35854" name="CaixaDeTexto 11">
            <a:extLst>
              <a:ext uri="{FF2B5EF4-FFF2-40B4-BE49-F238E27FC236}">
                <a16:creationId xmlns:a16="http://schemas.microsoft.com/office/drawing/2014/main" id="{667A3C52-5DE1-495C-987D-5C20BEF3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46" y="1932386"/>
            <a:ext cx="518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-5,2%</a:t>
            </a:r>
          </a:p>
        </p:txBody>
      </p:sp>
      <p:sp>
        <p:nvSpPr>
          <p:cNvPr id="35855" name="CaixaDeTexto 12">
            <a:extLst>
              <a:ext uri="{FF2B5EF4-FFF2-40B4-BE49-F238E27FC236}">
                <a16:creationId xmlns:a16="http://schemas.microsoft.com/office/drawing/2014/main" id="{51C808E7-C201-4F7E-82A7-6F0645B7C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599" y="2277618"/>
            <a:ext cx="588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-11,1%</a:t>
            </a:r>
          </a:p>
        </p:txBody>
      </p:sp>
      <p:sp>
        <p:nvSpPr>
          <p:cNvPr id="35856" name="CaixaDeTexto 13">
            <a:extLst>
              <a:ext uri="{FF2B5EF4-FFF2-40B4-BE49-F238E27FC236}">
                <a16:creationId xmlns:a16="http://schemas.microsoft.com/office/drawing/2014/main" id="{BC4376A5-4E06-4AD5-8551-379282AD1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107" y="2520912"/>
            <a:ext cx="588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-11,0%</a:t>
            </a:r>
          </a:p>
        </p:txBody>
      </p:sp>
      <p:sp>
        <p:nvSpPr>
          <p:cNvPr id="35857" name="CaixaDeTexto 14">
            <a:extLst>
              <a:ext uri="{FF2B5EF4-FFF2-40B4-BE49-F238E27FC236}">
                <a16:creationId xmlns:a16="http://schemas.microsoft.com/office/drawing/2014/main" id="{E2AA9E0A-D611-45A2-8206-D4187116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985" y="2799041"/>
            <a:ext cx="518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-5,0%</a:t>
            </a:r>
          </a:p>
        </p:txBody>
      </p:sp>
      <p:sp>
        <p:nvSpPr>
          <p:cNvPr id="35858" name="CaixaDeTexto 15">
            <a:extLst>
              <a:ext uri="{FF2B5EF4-FFF2-40B4-BE49-F238E27FC236}">
                <a16:creationId xmlns:a16="http://schemas.microsoft.com/office/drawing/2014/main" id="{E6520225-052F-45BB-AEB0-B475F1519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838" y="3011261"/>
            <a:ext cx="588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-10,4%</a:t>
            </a:r>
          </a:p>
        </p:txBody>
      </p:sp>
      <p:sp>
        <p:nvSpPr>
          <p:cNvPr id="35859" name="CaixaDeTexto 16">
            <a:extLst>
              <a:ext uri="{FF2B5EF4-FFF2-40B4-BE49-F238E27FC236}">
                <a16:creationId xmlns:a16="http://schemas.microsoft.com/office/drawing/2014/main" id="{DB7CB0BC-1ED8-4F78-8FD0-5F2BDCA97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369" y="3242093"/>
            <a:ext cx="588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-11,3%</a:t>
            </a:r>
          </a:p>
        </p:txBody>
      </p:sp>
      <p:sp>
        <p:nvSpPr>
          <p:cNvPr id="35860" name="CaixaDeTexto 17">
            <a:extLst>
              <a:ext uri="{FF2B5EF4-FFF2-40B4-BE49-F238E27FC236}">
                <a16:creationId xmlns:a16="http://schemas.microsoft.com/office/drawing/2014/main" id="{4FC8390F-50F1-4D89-983C-6CE2D7E5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711" y="3472925"/>
            <a:ext cx="588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-10,5%</a:t>
            </a:r>
          </a:p>
        </p:txBody>
      </p:sp>
      <p:sp>
        <p:nvSpPr>
          <p:cNvPr id="35861" name="CaixaDeTexto 18">
            <a:extLst>
              <a:ext uri="{FF2B5EF4-FFF2-40B4-BE49-F238E27FC236}">
                <a16:creationId xmlns:a16="http://schemas.microsoft.com/office/drawing/2014/main" id="{C3EB428D-D0A7-4983-BCA4-D500955B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822" y="3533800"/>
            <a:ext cx="588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-10,1%</a:t>
            </a:r>
          </a:p>
        </p:txBody>
      </p:sp>
      <p:sp>
        <p:nvSpPr>
          <p:cNvPr id="35862" name="CaixaDeTexto 19">
            <a:extLst>
              <a:ext uri="{FF2B5EF4-FFF2-40B4-BE49-F238E27FC236}">
                <a16:creationId xmlns:a16="http://schemas.microsoft.com/office/drawing/2014/main" id="{CA752458-2EFB-4ABB-B0DA-B22A56252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896" y="4543981"/>
            <a:ext cx="474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1,6%</a:t>
            </a:r>
          </a:p>
        </p:txBody>
      </p:sp>
      <p:sp>
        <p:nvSpPr>
          <p:cNvPr id="35863" name="CaixaDeTexto 20">
            <a:extLst>
              <a:ext uri="{FF2B5EF4-FFF2-40B4-BE49-F238E27FC236}">
                <a16:creationId xmlns:a16="http://schemas.microsoft.com/office/drawing/2014/main" id="{E6B041B3-E656-46A4-A826-B064F383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491" y="4923203"/>
            <a:ext cx="518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-4,7%</a:t>
            </a:r>
          </a:p>
        </p:txBody>
      </p:sp>
      <p:sp>
        <p:nvSpPr>
          <p:cNvPr id="35864" name="CaixaDeTexto 21">
            <a:extLst>
              <a:ext uri="{FF2B5EF4-FFF2-40B4-BE49-F238E27FC236}">
                <a16:creationId xmlns:a16="http://schemas.microsoft.com/office/drawing/2014/main" id="{76B6AF06-EDBC-4F4B-A04D-67D31AB3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339" y="4652152"/>
            <a:ext cx="518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-0,2%</a:t>
            </a:r>
          </a:p>
        </p:txBody>
      </p:sp>
      <p:sp>
        <p:nvSpPr>
          <p:cNvPr id="35865" name="CaixaDeTexto 22">
            <a:extLst>
              <a:ext uri="{FF2B5EF4-FFF2-40B4-BE49-F238E27FC236}">
                <a16:creationId xmlns:a16="http://schemas.microsoft.com/office/drawing/2014/main" id="{44CE86A4-238D-4032-BBBE-8758AD68D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596" y="5054963"/>
            <a:ext cx="518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-5,2%</a:t>
            </a:r>
          </a:p>
        </p:txBody>
      </p:sp>
      <p:sp>
        <p:nvSpPr>
          <p:cNvPr id="35866" name="CaixaDeTexto 23">
            <a:extLst>
              <a:ext uri="{FF2B5EF4-FFF2-40B4-BE49-F238E27FC236}">
                <a16:creationId xmlns:a16="http://schemas.microsoft.com/office/drawing/2014/main" id="{CB481D60-9B43-41C0-B51D-3B124279E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875" y="5463913"/>
            <a:ext cx="5533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-9,2% </a:t>
            </a:r>
          </a:p>
        </p:txBody>
      </p:sp>
      <p:sp>
        <p:nvSpPr>
          <p:cNvPr id="35867" name="CaixaDeTexto 24">
            <a:extLst>
              <a:ext uri="{FF2B5EF4-FFF2-40B4-BE49-F238E27FC236}">
                <a16:creationId xmlns:a16="http://schemas.microsoft.com/office/drawing/2014/main" id="{664719F5-3276-458C-BD79-9FFDB42C4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875" y="5779833"/>
            <a:ext cx="474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3,8%</a:t>
            </a:r>
          </a:p>
        </p:txBody>
      </p:sp>
      <p:sp>
        <p:nvSpPr>
          <p:cNvPr id="35868" name="CaixaDeTexto 25">
            <a:extLst>
              <a:ext uri="{FF2B5EF4-FFF2-40B4-BE49-F238E27FC236}">
                <a16:creationId xmlns:a16="http://schemas.microsoft.com/office/drawing/2014/main" id="{323EF6E6-4801-4623-9ED2-A2EFFC83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716" y="6267908"/>
            <a:ext cx="518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-9,2%</a:t>
            </a:r>
          </a:p>
        </p:txBody>
      </p:sp>
      <p:sp>
        <p:nvSpPr>
          <p:cNvPr id="35869" name="CaixaDeTexto 26">
            <a:extLst>
              <a:ext uri="{FF2B5EF4-FFF2-40B4-BE49-F238E27FC236}">
                <a16:creationId xmlns:a16="http://schemas.microsoft.com/office/drawing/2014/main" id="{197DB4BA-0F4D-41E9-A94C-CBA15DFB2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640" y="4077817"/>
            <a:ext cx="518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-7,1%</a:t>
            </a:r>
          </a:p>
        </p:txBody>
      </p:sp>
      <p:sp>
        <p:nvSpPr>
          <p:cNvPr id="35870" name="CaixaDeTexto 27">
            <a:extLst>
              <a:ext uri="{FF2B5EF4-FFF2-40B4-BE49-F238E27FC236}">
                <a16:creationId xmlns:a16="http://schemas.microsoft.com/office/drawing/2014/main" id="{FC7C8230-DCCE-49E8-9C95-8BD2CC00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138" y="3713379"/>
            <a:ext cx="5453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/>
              <a:t>10,4%</a:t>
            </a:r>
          </a:p>
        </p:txBody>
      </p:sp>
      <p:sp>
        <p:nvSpPr>
          <p:cNvPr id="35871" name="CaixaDeTexto 28">
            <a:extLst>
              <a:ext uri="{FF2B5EF4-FFF2-40B4-BE49-F238E27FC236}">
                <a16:creationId xmlns:a16="http://schemas.microsoft.com/office/drawing/2014/main" id="{40B74E8D-AA39-4F59-B853-9B951128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992" y="4711081"/>
            <a:ext cx="474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2,4%</a:t>
            </a:r>
          </a:p>
        </p:txBody>
      </p:sp>
      <p:sp>
        <p:nvSpPr>
          <p:cNvPr id="35872" name="CaixaDeTexto 29">
            <a:extLst>
              <a:ext uri="{FF2B5EF4-FFF2-40B4-BE49-F238E27FC236}">
                <a16:creationId xmlns:a16="http://schemas.microsoft.com/office/drawing/2014/main" id="{FD93C97E-A47B-42B2-B2CE-39BAD16D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712" y="3588341"/>
            <a:ext cx="588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-19,7%</a:t>
            </a:r>
          </a:p>
        </p:txBody>
      </p:sp>
      <p:sp>
        <p:nvSpPr>
          <p:cNvPr id="35873" name="CaixaDeTexto 30">
            <a:extLst>
              <a:ext uri="{FF2B5EF4-FFF2-40B4-BE49-F238E27FC236}">
                <a16:creationId xmlns:a16="http://schemas.microsoft.com/office/drawing/2014/main" id="{7950A756-EC48-4F38-8C6B-36EE1FBE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969" y="4243149"/>
            <a:ext cx="5533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 -3,6%</a:t>
            </a:r>
          </a:p>
        </p:txBody>
      </p:sp>
      <p:sp>
        <p:nvSpPr>
          <p:cNvPr id="35874" name="CaixaDeTexto 31">
            <a:extLst>
              <a:ext uri="{FF2B5EF4-FFF2-40B4-BE49-F238E27FC236}">
                <a16:creationId xmlns:a16="http://schemas.microsoft.com/office/drawing/2014/main" id="{10F569A3-EE42-40EF-AB5A-4953172F9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624" y="3327391"/>
            <a:ext cx="7903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-5,4%</a:t>
            </a:r>
          </a:p>
        </p:txBody>
      </p:sp>
      <p:sp>
        <p:nvSpPr>
          <p:cNvPr id="35875" name="CaixaDeTexto 32">
            <a:extLst>
              <a:ext uri="{FF2B5EF4-FFF2-40B4-BE49-F238E27FC236}">
                <a16:creationId xmlns:a16="http://schemas.microsoft.com/office/drawing/2014/main" id="{8E405744-7700-4472-9EFF-1F4ADDF0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375" y="2523839"/>
            <a:ext cx="474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3,0%</a:t>
            </a:r>
          </a:p>
        </p:txBody>
      </p:sp>
      <p:sp>
        <p:nvSpPr>
          <p:cNvPr id="35876" name="CaixaDeTexto 33">
            <a:extLst>
              <a:ext uri="{FF2B5EF4-FFF2-40B4-BE49-F238E27FC236}">
                <a16:creationId xmlns:a16="http://schemas.microsoft.com/office/drawing/2014/main" id="{FE0584C7-E232-4F79-9BE1-DD0A4436D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640" y="2301149"/>
            <a:ext cx="5453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13,7%</a:t>
            </a:r>
          </a:p>
        </p:txBody>
      </p:sp>
      <p:sp>
        <p:nvSpPr>
          <p:cNvPr id="35877" name="CaixaDeTexto 34">
            <a:extLst>
              <a:ext uri="{FF2B5EF4-FFF2-40B4-BE49-F238E27FC236}">
                <a16:creationId xmlns:a16="http://schemas.microsoft.com/office/drawing/2014/main" id="{D2944843-79E8-49BE-BA46-5EE8D520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229" y="4085437"/>
            <a:ext cx="5533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dirty="0">
                <a:solidFill>
                  <a:schemeClr val="bg1"/>
                </a:solidFill>
              </a:rPr>
              <a:t> -7,2%</a:t>
            </a:r>
          </a:p>
        </p:txBody>
      </p:sp>
      <p:grpSp>
        <p:nvGrpSpPr>
          <p:cNvPr id="35878" name="Grupo 38">
            <a:extLst>
              <a:ext uri="{FF2B5EF4-FFF2-40B4-BE49-F238E27FC236}">
                <a16:creationId xmlns:a16="http://schemas.microsoft.com/office/drawing/2014/main" id="{843A0729-30E9-4430-B4B2-0B0EA79858D0}"/>
              </a:ext>
            </a:extLst>
          </p:cNvPr>
          <p:cNvGrpSpPr>
            <a:grpSpLocks/>
          </p:cNvGrpSpPr>
          <p:nvPr/>
        </p:nvGrpSpPr>
        <p:grpSpPr bwMode="auto">
          <a:xfrm>
            <a:off x="5291478" y="4149178"/>
            <a:ext cx="371204" cy="84126"/>
            <a:chOff x="168366" y="2447109"/>
            <a:chExt cx="371186" cy="84126"/>
          </a:xfrm>
        </p:grpSpPr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06647571-542C-46C4-803A-17BBD690D7B0}"/>
                </a:ext>
              </a:extLst>
            </p:cNvPr>
            <p:cNvCxnSpPr/>
            <p:nvPr/>
          </p:nvCxnSpPr>
          <p:spPr>
            <a:xfrm>
              <a:off x="250572" y="2490519"/>
              <a:ext cx="28891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6D63755C-179A-499A-A071-257E8FAFED19}"/>
                </a:ext>
              </a:extLst>
            </p:cNvPr>
            <p:cNvSpPr/>
            <p:nvPr/>
          </p:nvSpPr>
          <p:spPr>
            <a:xfrm>
              <a:off x="168026" y="2447656"/>
              <a:ext cx="82546" cy="84138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CB9AA1D8-658C-4F51-998A-D719F696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204" y="101201"/>
            <a:ext cx="7560840" cy="8470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Volume de vendas dos serviços privados não financeiros, variação acumulada do ano em 2021 até janeiro</a:t>
            </a:r>
          </a:p>
        </p:txBody>
      </p:sp>
      <p:sp>
        <p:nvSpPr>
          <p:cNvPr id="35844" name="Espaço Reservado para Número de Slide 36">
            <a:extLst>
              <a:ext uri="{FF2B5EF4-FFF2-40B4-BE49-F238E27FC236}">
                <a16:creationId xmlns:a16="http://schemas.microsoft.com/office/drawing/2014/main" id="{A5C1AB44-85E0-492B-A2FE-4C2395B8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E687DD-EC11-4A54-8CA7-8B390B82FB2F}" type="slidenum">
              <a:rPr lang="pt-BR" altLang="pt-BR" smtClean="0">
                <a:latin typeface="Lucida Sans Unicode" panose="020B0602030504020204" pitchFamily="34" charset="0"/>
              </a:rPr>
              <a:pPr/>
              <a:t>23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41783CAA-6E8E-4399-BF1F-23A99D3B45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77963" y="1077913"/>
            <a:ext cx="633412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607F5BA-6D78-4FC2-B705-CEF17F5758B5}"/>
              </a:ext>
            </a:extLst>
          </p:cNvPr>
          <p:cNvSpPr>
            <a:spLocks/>
          </p:cNvSpPr>
          <p:nvPr/>
        </p:nvSpPr>
        <p:spPr bwMode="auto">
          <a:xfrm>
            <a:off x="1706563" y="2989263"/>
            <a:ext cx="1084263" cy="566738"/>
          </a:xfrm>
          <a:custGeom>
            <a:avLst/>
            <a:gdLst>
              <a:gd name="T0" fmla="*/ 2835 w 2983"/>
              <a:gd name="T1" fmla="*/ 929 h 1560"/>
              <a:gd name="T2" fmla="*/ 2470 w 2983"/>
              <a:gd name="T3" fmla="*/ 769 h 1560"/>
              <a:gd name="T4" fmla="*/ 1355 w 2983"/>
              <a:gd name="T5" fmla="*/ 314 h 1560"/>
              <a:gd name="T6" fmla="*/ 466 w 2983"/>
              <a:gd name="T7" fmla="*/ 152 h 1560"/>
              <a:gd name="T8" fmla="*/ 88 w 2983"/>
              <a:gd name="T9" fmla="*/ 0 h 1560"/>
              <a:gd name="T10" fmla="*/ 89 w 2983"/>
              <a:gd name="T11" fmla="*/ 0 h 1560"/>
              <a:gd name="T12" fmla="*/ 85 w 2983"/>
              <a:gd name="T13" fmla="*/ 127 h 1560"/>
              <a:gd name="T14" fmla="*/ 14 w 2983"/>
              <a:gd name="T15" fmla="*/ 162 h 1560"/>
              <a:gd name="T16" fmla="*/ 0 w 2983"/>
              <a:gd name="T17" fmla="*/ 236 h 1560"/>
              <a:gd name="T18" fmla="*/ 116 w 2983"/>
              <a:gd name="T19" fmla="*/ 321 h 1560"/>
              <a:gd name="T20" fmla="*/ 85 w 2983"/>
              <a:gd name="T21" fmla="*/ 363 h 1560"/>
              <a:gd name="T22" fmla="*/ 169 w 2983"/>
              <a:gd name="T23" fmla="*/ 473 h 1560"/>
              <a:gd name="T24" fmla="*/ 279 w 2983"/>
              <a:gd name="T25" fmla="*/ 617 h 1560"/>
              <a:gd name="T26" fmla="*/ 395 w 2983"/>
              <a:gd name="T27" fmla="*/ 738 h 1560"/>
              <a:gd name="T28" fmla="*/ 431 w 2983"/>
              <a:gd name="T29" fmla="*/ 840 h 1560"/>
              <a:gd name="T30" fmla="*/ 363 w 2983"/>
              <a:gd name="T31" fmla="*/ 932 h 1560"/>
              <a:gd name="T32" fmla="*/ 381 w 2983"/>
              <a:gd name="T33" fmla="*/ 949 h 1560"/>
              <a:gd name="T34" fmla="*/ 692 w 2983"/>
              <a:gd name="T35" fmla="*/ 967 h 1560"/>
              <a:gd name="T36" fmla="*/ 812 w 2983"/>
              <a:gd name="T37" fmla="*/ 1168 h 1560"/>
              <a:gd name="T38" fmla="*/ 1041 w 2983"/>
              <a:gd name="T39" fmla="*/ 1161 h 1560"/>
              <a:gd name="T40" fmla="*/ 1345 w 2983"/>
              <a:gd name="T41" fmla="*/ 914 h 1560"/>
              <a:gd name="T42" fmla="*/ 1387 w 2983"/>
              <a:gd name="T43" fmla="*/ 981 h 1560"/>
              <a:gd name="T44" fmla="*/ 1362 w 2983"/>
              <a:gd name="T45" fmla="*/ 1076 h 1560"/>
              <a:gd name="T46" fmla="*/ 1405 w 2983"/>
              <a:gd name="T47" fmla="*/ 1524 h 1560"/>
              <a:gd name="T48" fmla="*/ 1489 w 2983"/>
              <a:gd name="T49" fmla="*/ 1560 h 1560"/>
              <a:gd name="T50" fmla="*/ 1616 w 2983"/>
              <a:gd name="T51" fmla="*/ 1500 h 1560"/>
              <a:gd name="T52" fmla="*/ 1810 w 2983"/>
              <a:gd name="T53" fmla="*/ 1482 h 1560"/>
              <a:gd name="T54" fmla="*/ 2075 w 2983"/>
              <a:gd name="T55" fmla="*/ 1489 h 1560"/>
              <a:gd name="T56" fmla="*/ 2125 w 2983"/>
              <a:gd name="T57" fmla="*/ 1531 h 1560"/>
              <a:gd name="T58" fmla="*/ 2276 w 2983"/>
              <a:gd name="T59" fmla="*/ 1464 h 1560"/>
              <a:gd name="T60" fmla="*/ 2372 w 2983"/>
              <a:gd name="T61" fmla="*/ 1337 h 1560"/>
              <a:gd name="T62" fmla="*/ 2499 w 2983"/>
              <a:gd name="T63" fmla="*/ 1330 h 1560"/>
              <a:gd name="T64" fmla="*/ 2541 w 2983"/>
              <a:gd name="T65" fmla="*/ 1270 h 1560"/>
              <a:gd name="T66" fmla="*/ 2753 w 2983"/>
              <a:gd name="T67" fmla="*/ 1126 h 1560"/>
              <a:gd name="T68" fmla="*/ 2983 w 2983"/>
              <a:gd name="T69" fmla="*/ 994 h 1560"/>
              <a:gd name="T70" fmla="*/ 2835 w 2983"/>
              <a:gd name="T71" fmla="*/ 929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83" h="1560">
                <a:moveTo>
                  <a:pt x="2835" y="929"/>
                </a:moveTo>
                <a:lnTo>
                  <a:pt x="2470" y="769"/>
                </a:lnTo>
                <a:lnTo>
                  <a:pt x="1355" y="314"/>
                </a:lnTo>
                <a:lnTo>
                  <a:pt x="466" y="152"/>
                </a:lnTo>
                <a:lnTo>
                  <a:pt x="88" y="0"/>
                </a:lnTo>
                <a:lnTo>
                  <a:pt x="89" y="0"/>
                </a:lnTo>
                <a:lnTo>
                  <a:pt x="85" y="127"/>
                </a:lnTo>
                <a:lnTo>
                  <a:pt x="14" y="162"/>
                </a:lnTo>
                <a:lnTo>
                  <a:pt x="0" y="236"/>
                </a:lnTo>
                <a:lnTo>
                  <a:pt x="116" y="321"/>
                </a:lnTo>
                <a:lnTo>
                  <a:pt x="85" y="363"/>
                </a:lnTo>
                <a:lnTo>
                  <a:pt x="169" y="473"/>
                </a:lnTo>
                <a:lnTo>
                  <a:pt x="279" y="617"/>
                </a:lnTo>
                <a:lnTo>
                  <a:pt x="395" y="738"/>
                </a:lnTo>
                <a:lnTo>
                  <a:pt x="431" y="840"/>
                </a:lnTo>
                <a:lnTo>
                  <a:pt x="363" y="932"/>
                </a:lnTo>
                <a:lnTo>
                  <a:pt x="381" y="949"/>
                </a:lnTo>
                <a:lnTo>
                  <a:pt x="692" y="967"/>
                </a:lnTo>
                <a:lnTo>
                  <a:pt x="812" y="1168"/>
                </a:lnTo>
                <a:lnTo>
                  <a:pt x="1041" y="1161"/>
                </a:lnTo>
                <a:lnTo>
                  <a:pt x="1345" y="914"/>
                </a:lnTo>
                <a:lnTo>
                  <a:pt x="1387" y="981"/>
                </a:lnTo>
                <a:lnTo>
                  <a:pt x="1362" y="1076"/>
                </a:lnTo>
                <a:lnTo>
                  <a:pt x="1405" y="1524"/>
                </a:lnTo>
                <a:lnTo>
                  <a:pt x="1489" y="1560"/>
                </a:lnTo>
                <a:lnTo>
                  <a:pt x="1616" y="1500"/>
                </a:lnTo>
                <a:lnTo>
                  <a:pt x="1810" y="1482"/>
                </a:lnTo>
                <a:lnTo>
                  <a:pt x="2075" y="1489"/>
                </a:lnTo>
                <a:lnTo>
                  <a:pt x="2125" y="1531"/>
                </a:lnTo>
                <a:lnTo>
                  <a:pt x="2276" y="1464"/>
                </a:lnTo>
                <a:lnTo>
                  <a:pt x="2372" y="1337"/>
                </a:lnTo>
                <a:lnTo>
                  <a:pt x="2499" y="1330"/>
                </a:lnTo>
                <a:lnTo>
                  <a:pt x="2541" y="1270"/>
                </a:lnTo>
                <a:lnTo>
                  <a:pt x="2753" y="1126"/>
                </a:lnTo>
                <a:lnTo>
                  <a:pt x="2983" y="994"/>
                </a:lnTo>
                <a:lnTo>
                  <a:pt x="2835" y="929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DC812F2-58DB-4626-9132-7DEFDC2202C8}"/>
              </a:ext>
            </a:extLst>
          </p:cNvPr>
          <p:cNvSpPr>
            <a:spLocks/>
          </p:cNvSpPr>
          <p:nvPr/>
        </p:nvSpPr>
        <p:spPr bwMode="auto">
          <a:xfrm>
            <a:off x="2736851" y="3038476"/>
            <a:ext cx="1003300" cy="828675"/>
          </a:xfrm>
          <a:custGeom>
            <a:avLst/>
            <a:gdLst>
              <a:gd name="T0" fmla="*/ 2152 w 2762"/>
              <a:gd name="T1" fmla="*/ 307 h 2280"/>
              <a:gd name="T2" fmla="*/ 2127 w 2762"/>
              <a:gd name="T3" fmla="*/ 441 h 2280"/>
              <a:gd name="T4" fmla="*/ 2162 w 2762"/>
              <a:gd name="T5" fmla="*/ 695 h 2280"/>
              <a:gd name="T6" fmla="*/ 2092 w 2762"/>
              <a:gd name="T7" fmla="*/ 900 h 2280"/>
              <a:gd name="T8" fmla="*/ 2127 w 2762"/>
              <a:gd name="T9" fmla="*/ 985 h 2280"/>
              <a:gd name="T10" fmla="*/ 2314 w 2762"/>
              <a:gd name="T11" fmla="*/ 1172 h 2280"/>
              <a:gd name="T12" fmla="*/ 2653 w 2762"/>
              <a:gd name="T13" fmla="*/ 1203 h 2280"/>
              <a:gd name="T14" fmla="*/ 2727 w 2762"/>
              <a:gd name="T15" fmla="*/ 1263 h 2280"/>
              <a:gd name="T16" fmla="*/ 2702 w 2762"/>
              <a:gd name="T17" fmla="*/ 1390 h 2280"/>
              <a:gd name="T18" fmla="*/ 2677 w 2762"/>
              <a:gd name="T19" fmla="*/ 1468 h 2280"/>
              <a:gd name="T20" fmla="*/ 2762 w 2762"/>
              <a:gd name="T21" fmla="*/ 1637 h 2280"/>
              <a:gd name="T22" fmla="*/ 2738 w 2762"/>
              <a:gd name="T23" fmla="*/ 1821 h 2280"/>
              <a:gd name="T24" fmla="*/ 2677 w 2762"/>
              <a:gd name="T25" fmla="*/ 1941 h 2280"/>
              <a:gd name="T26" fmla="*/ 2586 w 2762"/>
              <a:gd name="T27" fmla="*/ 2093 h 2280"/>
              <a:gd name="T28" fmla="*/ 2490 w 2762"/>
              <a:gd name="T29" fmla="*/ 2213 h 2280"/>
              <a:gd name="T30" fmla="*/ 2423 w 2762"/>
              <a:gd name="T31" fmla="*/ 2280 h 2280"/>
              <a:gd name="T32" fmla="*/ 2296 w 2762"/>
              <a:gd name="T33" fmla="*/ 2230 h 2280"/>
              <a:gd name="T34" fmla="*/ 2025 w 2762"/>
              <a:gd name="T35" fmla="*/ 2255 h 2280"/>
              <a:gd name="T36" fmla="*/ 1880 w 2762"/>
              <a:gd name="T37" fmla="*/ 2093 h 2280"/>
              <a:gd name="T38" fmla="*/ 1746 w 2762"/>
              <a:gd name="T39" fmla="*/ 2075 h 2280"/>
              <a:gd name="T40" fmla="*/ 1576 w 2762"/>
              <a:gd name="T41" fmla="*/ 1983 h 2280"/>
              <a:gd name="T42" fmla="*/ 1516 w 2762"/>
              <a:gd name="T43" fmla="*/ 1916 h 2280"/>
              <a:gd name="T44" fmla="*/ 1467 w 2762"/>
              <a:gd name="T45" fmla="*/ 1916 h 2280"/>
              <a:gd name="T46" fmla="*/ 1425 w 2762"/>
              <a:gd name="T47" fmla="*/ 1923 h 2280"/>
              <a:gd name="T48" fmla="*/ 1315 w 2762"/>
              <a:gd name="T49" fmla="*/ 1849 h 2280"/>
              <a:gd name="T50" fmla="*/ 1111 w 2762"/>
              <a:gd name="T51" fmla="*/ 1874 h 2280"/>
              <a:gd name="T52" fmla="*/ 1019 w 2762"/>
              <a:gd name="T53" fmla="*/ 1856 h 2280"/>
              <a:gd name="T54" fmla="*/ 941 w 2762"/>
              <a:gd name="T55" fmla="*/ 1729 h 2280"/>
              <a:gd name="T56" fmla="*/ 850 w 2762"/>
              <a:gd name="T57" fmla="*/ 1705 h 2280"/>
              <a:gd name="T58" fmla="*/ 705 w 2762"/>
              <a:gd name="T59" fmla="*/ 1595 h 2280"/>
              <a:gd name="T60" fmla="*/ 595 w 2762"/>
              <a:gd name="T61" fmla="*/ 1330 h 2280"/>
              <a:gd name="T62" fmla="*/ 620 w 2762"/>
              <a:gd name="T63" fmla="*/ 1256 h 2280"/>
              <a:gd name="T64" fmla="*/ 560 w 2762"/>
              <a:gd name="T65" fmla="*/ 1094 h 2280"/>
              <a:gd name="T66" fmla="*/ 609 w 2762"/>
              <a:gd name="T67" fmla="*/ 925 h 2280"/>
              <a:gd name="T68" fmla="*/ 585 w 2762"/>
              <a:gd name="T69" fmla="*/ 780 h 2280"/>
              <a:gd name="T70" fmla="*/ 542 w 2762"/>
              <a:gd name="T71" fmla="*/ 755 h 2280"/>
              <a:gd name="T72" fmla="*/ 475 w 2762"/>
              <a:gd name="T73" fmla="*/ 822 h 2280"/>
              <a:gd name="T74" fmla="*/ 214 w 2762"/>
              <a:gd name="T75" fmla="*/ 822 h 2280"/>
              <a:gd name="T76" fmla="*/ 148 w 2762"/>
              <a:gd name="T77" fmla="*/ 860 h 2280"/>
              <a:gd name="T78" fmla="*/ 0 w 2762"/>
              <a:gd name="T79" fmla="*/ 795 h 2280"/>
              <a:gd name="T80" fmla="*/ 228 w 2762"/>
              <a:gd name="T81" fmla="*/ 611 h 2280"/>
              <a:gd name="T82" fmla="*/ 341 w 2762"/>
              <a:gd name="T83" fmla="*/ 604 h 2280"/>
              <a:gd name="T84" fmla="*/ 458 w 2762"/>
              <a:gd name="T85" fmla="*/ 646 h 2280"/>
              <a:gd name="T86" fmla="*/ 627 w 2762"/>
              <a:gd name="T87" fmla="*/ 579 h 2280"/>
              <a:gd name="T88" fmla="*/ 705 w 2762"/>
              <a:gd name="T89" fmla="*/ 579 h 2280"/>
              <a:gd name="T90" fmla="*/ 814 w 2762"/>
              <a:gd name="T91" fmla="*/ 434 h 2280"/>
              <a:gd name="T92" fmla="*/ 1051 w 2762"/>
              <a:gd name="T93" fmla="*/ 367 h 2280"/>
              <a:gd name="T94" fmla="*/ 1128 w 2762"/>
              <a:gd name="T95" fmla="*/ 296 h 2280"/>
              <a:gd name="T96" fmla="*/ 1104 w 2762"/>
              <a:gd name="T97" fmla="*/ 162 h 2280"/>
              <a:gd name="T98" fmla="*/ 1202 w 2762"/>
              <a:gd name="T99" fmla="*/ 85 h 2280"/>
              <a:gd name="T100" fmla="*/ 1255 w 2762"/>
              <a:gd name="T101" fmla="*/ 60 h 2280"/>
              <a:gd name="T102" fmla="*/ 1273 w 2762"/>
              <a:gd name="T103" fmla="*/ 0 h 2280"/>
              <a:gd name="T104" fmla="*/ 1583 w 2762"/>
              <a:gd name="T105" fmla="*/ 0 h 2280"/>
              <a:gd name="T106" fmla="*/ 1788 w 2762"/>
              <a:gd name="T107" fmla="*/ 198 h 2280"/>
              <a:gd name="T108" fmla="*/ 2152 w 2762"/>
              <a:gd name="T109" fmla="*/ 307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62" h="2280">
                <a:moveTo>
                  <a:pt x="2152" y="307"/>
                </a:moveTo>
                <a:lnTo>
                  <a:pt x="2127" y="441"/>
                </a:lnTo>
                <a:lnTo>
                  <a:pt x="2162" y="695"/>
                </a:lnTo>
                <a:lnTo>
                  <a:pt x="2092" y="900"/>
                </a:lnTo>
                <a:lnTo>
                  <a:pt x="2127" y="985"/>
                </a:lnTo>
                <a:lnTo>
                  <a:pt x="2314" y="1172"/>
                </a:lnTo>
                <a:lnTo>
                  <a:pt x="2653" y="1203"/>
                </a:lnTo>
                <a:lnTo>
                  <a:pt x="2727" y="1263"/>
                </a:lnTo>
                <a:lnTo>
                  <a:pt x="2702" y="1390"/>
                </a:lnTo>
                <a:lnTo>
                  <a:pt x="2677" y="1468"/>
                </a:lnTo>
                <a:lnTo>
                  <a:pt x="2762" y="1637"/>
                </a:lnTo>
                <a:lnTo>
                  <a:pt x="2738" y="1821"/>
                </a:lnTo>
                <a:lnTo>
                  <a:pt x="2677" y="1941"/>
                </a:lnTo>
                <a:lnTo>
                  <a:pt x="2586" y="2093"/>
                </a:lnTo>
                <a:lnTo>
                  <a:pt x="2490" y="2213"/>
                </a:lnTo>
                <a:lnTo>
                  <a:pt x="2423" y="2280"/>
                </a:lnTo>
                <a:lnTo>
                  <a:pt x="2296" y="2230"/>
                </a:lnTo>
                <a:lnTo>
                  <a:pt x="2025" y="2255"/>
                </a:lnTo>
                <a:lnTo>
                  <a:pt x="1880" y="2093"/>
                </a:lnTo>
                <a:lnTo>
                  <a:pt x="1746" y="2075"/>
                </a:lnTo>
                <a:lnTo>
                  <a:pt x="1576" y="1983"/>
                </a:lnTo>
                <a:lnTo>
                  <a:pt x="1516" y="1916"/>
                </a:lnTo>
                <a:lnTo>
                  <a:pt x="1467" y="1916"/>
                </a:lnTo>
                <a:lnTo>
                  <a:pt x="1425" y="1923"/>
                </a:lnTo>
                <a:lnTo>
                  <a:pt x="1315" y="1849"/>
                </a:lnTo>
                <a:lnTo>
                  <a:pt x="1111" y="1874"/>
                </a:lnTo>
                <a:lnTo>
                  <a:pt x="1019" y="1856"/>
                </a:lnTo>
                <a:lnTo>
                  <a:pt x="941" y="1729"/>
                </a:lnTo>
                <a:lnTo>
                  <a:pt x="850" y="1705"/>
                </a:lnTo>
                <a:lnTo>
                  <a:pt x="705" y="1595"/>
                </a:lnTo>
                <a:lnTo>
                  <a:pt x="595" y="1330"/>
                </a:lnTo>
                <a:lnTo>
                  <a:pt x="620" y="1256"/>
                </a:lnTo>
                <a:lnTo>
                  <a:pt x="560" y="1094"/>
                </a:lnTo>
                <a:lnTo>
                  <a:pt x="609" y="925"/>
                </a:lnTo>
                <a:lnTo>
                  <a:pt x="585" y="780"/>
                </a:lnTo>
                <a:lnTo>
                  <a:pt x="542" y="755"/>
                </a:lnTo>
                <a:lnTo>
                  <a:pt x="475" y="822"/>
                </a:lnTo>
                <a:lnTo>
                  <a:pt x="214" y="822"/>
                </a:lnTo>
                <a:lnTo>
                  <a:pt x="148" y="860"/>
                </a:lnTo>
                <a:lnTo>
                  <a:pt x="0" y="795"/>
                </a:lnTo>
                <a:lnTo>
                  <a:pt x="228" y="611"/>
                </a:lnTo>
                <a:lnTo>
                  <a:pt x="341" y="604"/>
                </a:lnTo>
                <a:lnTo>
                  <a:pt x="458" y="646"/>
                </a:lnTo>
                <a:lnTo>
                  <a:pt x="627" y="579"/>
                </a:lnTo>
                <a:lnTo>
                  <a:pt x="705" y="579"/>
                </a:lnTo>
                <a:lnTo>
                  <a:pt x="814" y="434"/>
                </a:lnTo>
                <a:lnTo>
                  <a:pt x="1051" y="367"/>
                </a:lnTo>
                <a:lnTo>
                  <a:pt x="1128" y="296"/>
                </a:lnTo>
                <a:lnTo>
                  <a:pt x="1104" y="162"/>
                </a:lnTo>
                <a:lnTo>
                  <a:pt x="1202" y="85"/>
                </a:lnTo>
                <a:lnTo>
                  <a:pt x="1255" y="60"/>
                </a:lnTo>
                <a:lnTo>
                  <a:pt x="1273" y="0"/>
                </a:lnTo>
                <a:lnTo>
                  <a:pt x="1583" y="0"/>
                </a:lnTo>
                <a:lnTo>
                  <a:pt x="1788" y="198"/>
                </a:lnTo>
                <a:lnTo>
                  <a:pt x="2152" y="307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C73765D-5641-4C18-A285-CFE972020844}"/>
              </a:ext>
            </a:extLst>
          </p:cNvPr>
          <p:cNvSpPr>
            <a:spLocks/>
          </p:cNvSpPr>
          <p:nvPr/>
        </p:nvSpPr>
        <p:spPr bwMode="auto">
          <a:xfrm>
            <a:off x="2992438" y="1111251"/>
            <a:ext cx="871538" cy="946150"/>
          </a:xfrm>
          <a:custGeom>
            <a:avLst/>
            <a:gdLst>
              <a:gd name="T0" fmla="*/ 1676 w 2399"/>
              <a:gd name="T1" fmla="*/ 25 h 2601"/>
              <a:gd name="T2" fmla="*/ 1846 w 2399"/>
              <a:gd name="T3" fmla="*/ 0 h 2601"/>
              <a:gd name="T4" fmla="*/ 1913 w 2399"/>
              <a:gd name="T5" fmla="*/ 85 h 2601"/>
              <a:gd name="T6" fmla="*/ 1895 w 2399"/>
              <a:gd name="T7" fmla="*/ 254 h 2601"/>
              <a:gd name="T8" fmla="*/ 1966 w 2399"/>
              <a:gd name="T9" fmla="*/ 303 h 2601"/>
              <a:gd name="T10" fmla="*/ 2015 w 2399"/>
              <a:gd name="T11" fmla="*/ 321 h 2601"/>
              <a:gd name="T12" fmla="*/ 2064 w 2399"/>
              <a:gd name="T13" fmla="*/ 473 h 2601"/>
              <a:gd name="T14" fmla="*/ 2093 w 2399"/>
              <a:gd name="T15" fmla="*/ 550 h 2601"/>
              <a:gd name="T16" fmla="*/ 1966 w 2399"/>
              <a:gd name="T17" fmla="*/ 684 h 2601"/>
              <a:gd name="T18" fmla="*/ 1972 w 2399"/>
              <a:gd name="T19" fmla="*/ 822 h 2601"/>
              <a:gd name="T20" fmla="*/ 1930 w 2399"/>
              <a:gd name="T21" fmla="*/ 1034 h 2601"/>
              <a:gd name="T22" fmla="*/ 1937 w 2399"/>
              <a:gd name="T23" fmla="*/ 1108 h 2601"/>
              <a:gd name="T24" fmla="*/ 2022 w 2399"/>
              <a:gd name="T25" fmla="*/ 1161 h 2601"/>
              <a:gd name="T26" fmla="*/ 2033 w 2399"/>
              <a:gd name="T27" fmla="*/ 1320 h 2601"/>
              <a:gd name="T28" fmla="*/ 2276 w 2399"/>
              <a:gd name="T29" fmla="*/ 1517 h 2601"/>
              <a:gd name="T30" fmla="*/ 2361 w 2399"/>
              <a:gd name="T31" fmla="*/ 1574 h 2601"/>
              <a:gd name="T32" fmla="*/ 2399 w 2399"/>
              <a:gd name="T33" fmla="*/ 1919 h 2601"/>
              <a:gd name="T34" fmla="*/ 2040 w 2399"/>
              <a:gd name="T35" fmla="*/ 1941 h 2601"/>
              <a:gd name="T36" fmla="*/ 1923 w 2399"/>
              <a:gd name="T37" fmla="*/ 2008 h 2601"/>
              <a:gd name="T38" fmla="*/ 1905 w 2399"/>
              <a:gd name="T39" fmla="*/ 2092 h 2601"/>
              <a:gd name="T40" fmla="*/ 1810 w 2399"/>
              <a:gd name="T41" fmla="*/ 2166 h 2601"/>
              <a:gd name="T42" fmla="*/ 1785 w 2399"/>
              <a:gd name="T43" fmla="*/ 2311 h 2601"/>
              <a:gd name="T44" fmla="*/ 1669 w 2399"/>
              <a:gd name="T45" fmla="*/ 2378 h 2601"/>
              <a:gd name="T46" fmla="*/ 1542 w 2399"/>
              <a:gd name="T47" fmla="*/ 2286 h 2601"/>
              <a:gd name="T48" fmla="*/ 1464 w 2399"/>
              <a:gd name="T49" fmla="*/ 2251 h 2601"/>
              <a:gd name="T50" fmla="*/ 1330 w 2399"/>
              <a:gd name="T51" fmla="*/ 2329 h 2601"/>
              <a:gd name="T52" fmla="*/ 1277 w 2399"/>
              <a:gd name="T53" fmla="*/ 2558 h 2601"/>
              <a:gd name="T54" fmla="*/ 1217 w 2399"/>
              <a:gd name="T55" fmla="*/ 2601 h 2601"/>
              <a:gd name="T56" fmla="*/ 907 w 2399"/>
              <a:gd name="T57" fmla="*/ 2346 h 2601"/>
              <a:gd name="T58" fmla="*/ 921 w 2399"/>
              <a:gd name="T59" fmla="*/ 2329 h 2601"/>
              <a:gd name="T60" fmla="*/ 956 w 2399"/>
              <a:gd name="T61" fmla="*/ 2304 h 2601"/>
              <a:gd name="T62" fmla="*/ 974 w 2399"/>
              <a:gd name="T63" fmla="*/ 2195 h 2601"/>
              <a:gd name="T64" fmla="*/ 914 w 2399"/>
              <a:gd name="T65" fmla="*/ 1694 h 2601"/>
              <a:gd name="T66" fmla="*/ 702 w 2399"/>
              <a:gd name="T67" fmla="*/ 1295 h 2601"/>
              <a:gd name="T68" fmla="*/ 568 w 2399"/>
              <a:gd name="T69" fmla="*/ 1161 h 2601"/>
              <a:gd name="T70" fmla="*/ 321 w 2399"/>
              <a:gd name="T71" fmla="*/ 1136 h 2601"/>
              <a:gd name="T72" fmla="*/ 286 w 2399"/>
              <a:gd name="T73" fmla="*/ 1034 h 2601"/>
              <a:gd name="T74" fmla="*/ 243 w 2399"/>
              <a:gd name="T75" fmla="*/ 889 h 2601"/>
              <a:gd name="T76" fmla="*/ 201 w 2399"/>
              <a:gd name="T77" fmla="*/ 804 h 2601"/>
              <a:gd name="T78" fmla="*/ 212 w 2399"/>
              <a:gd name="T79" fmla="*/ 713 h 2601"/>
              <a:gd name="T80" fmla="*/ 17 w 2399"/>
              <a:gd name="T81" fmla="*/ 508 h 2601"/>
              <a:gd name="T82" fmla="*/ 0 w 2399"/>
              <a:gd name="T83" fmla="*/ 473 h 2601"/>
              <a:gd name="T84" fmla="*/ 49 w 2399"/>
              <a:gd name="T85" fmla="*/ 459 h 2601"/>
              <a:gd name="T86" fmla="*/ 84 w 2399"/>
              <a:gd name="T87" fmla="*/ 483 h 2601"/>
              <a:gd name="T88" fmla="*/ 229 w 2399"/>
              <a:gd name="T89" fmla="*/ 483 h 2601"/>
              <a:gd name="T90" fmla="*/ 296 w 2399"/>
              <a:gd name="T91" fmla="*/ 568 h 2601"/>
              <a:gd name="T92" fmla="*/ 490 w 2399"/>
              <a:gd name="T93" fmla="*/ 575 h 2601"/>
              <a:gd name="T94" fmla="*/ 550 w 2399"/>
              <a:gd name="T95" fmla="*/ 533 h 2601"/>
              <a:gd name="T96" fmla="*/ 744 w 2399"/>
              <a:gd name="T97" fmla="*/ 677 h 2601"/>
              <a:gd name="T98" fmla="*/ 804 w 2399"/>
              <a:gd name="T99" fmla="*/ 635 h 2601"/>
              <a:gd name="T100" fmla="*/ 794 w 2399"/>
              <a:gd name="T101" fmla="*/ 526 h 2601"/>
              <a:gd name="T102" fmla="*/ 921 w 2399"/>
              <a:gd name="T103" fmla="*/ 466 h 2601"/>
              <a:gd name="T104" fmla="*/ 963 w 2399"/>
              <a:gd name="T105" fmla="*/ 423 h 2601"/>
              <a:gd name="T106" fmla="*/ 1090 w 2399"/>
              <a:gd name="T107" fmla="*/ 459 h 2601"/>
              <a:gd name="T108" fmla="*/ 1246 w 2399"/>
              <a:gd name="T109" fmla="*/ 416 h 2601"/>
              <a:gd name="T110" fmla="*/ 1313 w 2399"/>
              <a:gd name="T111" fmla="*/ 356 h 2601"/>
              <a:gd name="T112" fmla="*/ 1422 w 2399"/>
              <a:gd name="T113" fmla="*/ 296 h 2601"/>
              <a:gd name="T114" fmla="*/ 1471 w 2399"/>
              <a:gd name="T115" fmla="*/ 303 h 2601"/>
              <a:gd name="T116" fmla="*/ 1694 w 2399"/>
              <a:gd name="T117" fmla="*/ 102 h 2601"/>
              <a:gd name="T118" fmla="*/ 1676 w 2399"/>
              <a:gd name="T119" fmla="*/ 25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99" h="2601">
                <a:moveTo>
                  <a:pt x="1676" y="25"/>
                </a:moveTo>
                <a:lnTo>
                  <a:pt x="1846" y="0"/>
                </a:lnTo>
                <a:lnTo>
                  <a:pt x="1913" y="85"/>
                </a:lnTo>
                <a:lnTo>
                  <a:pt x="1895" y="254"/>
                </a:lnTo>
                <a:lnTo>
                  <a:pt x="1966" y="303"/>
                </a:lnTo>
                <a:lnTo>
                  <a:pt x="2015" y="321"/>
                </a:lnTo>
                <a:lnTo>
                  <a:pt x="2064" y="473"/>
                </a:lnTo>
                <a:lnTo>
                  <a:pt x="2093" y="550"/>
                </a:lnTo>
                <a:lnTo>
                  <a:pt x="1966" y="684"/>
                </a:lnTo>
                <a:lnTo>
                  <a:pt x="1972" y="822"/>
                </a:lnTo>
                <a:lnTo>
                  <a:pt x="1930" y="1034"/>
                </a:lnTo>
                <a:lnTo>
                  <a:pt x="1937" y="1108"/>
                </a:lnTo>
                <a:lnTo>
                  <a:pt x="2022" y="1161"/>
                </a:lnTo>
                <a:lnTo>
                  <a:pt x="2033" y="1320"/>
                </a:lnTo>
                <a:lnTo>
                  <a:pt x="2276" y="1517"/>
                </a:lnTo>
                <a:lnTo>
                  <a:pt x="2361" y="1574"/>
                </a:lnTo>
                <a:lnTo>
                  <a:pt x="2399" y="1919"/>
                </a:lnTo>
                <a:lnTo>
                  <a:pt x="2040" y="1941"/>
                </a:lnTo>
                <a:lnTo>
                  <a:pt x="1923" y="2008"/>
                </a:lnTo>
                <a:lnTo>
                  <a:pt x="1905" y="2092"/>
                </a:lnTo>
                <a:lnTo>
                  <a:pt x="1810" y="2166"/>
                </a:lnTo>
                <a:lnTo>
                  <a:pt x="1785" y="2311"/>
                </a:lnTo>
                <a:lnTo>
                  <a:pt x="1669" y="2378"/>
                </a:lnTo>
                <a:lnTo>
                  <a:pt x="1542" y="2286"/>
                </a:lnTo>
                <a:lnTo>
                  <a:pt x="1464" y="2251"/>
                </a:lnTo>
                <a:lnTo>
                  <a:pt x="1330" y="2329"/>
                </a:lnTo>
                <a:lnTo>
                  <a:pt x="1277" y="2558"/>
                </a:lnTo>
                <a:lnTo>
                  <a:pt x="1217" y="2601"/>
                </a:lnTo>
                <a:lnTo>
                  <a:pt x="907" y="2346"/>
                </a:lnTo>
                <a:lnTo>
                  <a:pt x="921" y="2329"/>
                </a:lnTo>
                <a:lnTo>
                  <a:pt x="956" y="2304"/>
                </a:lnTo>
                <a:lnTo>
                  <a:pt x="974" y="2195"/>
                </a:lnTo>
                <a:lnTo>
                  <a:pt x="914" y="1694"/>
                </a:lnTo>
                <a:lnTo>
                  <a:pt x="702" y="1295"/>
                </a:lnTo>
                <a:lnTo>
                  <a:pt x="568" y="1161"/>
                </a:lnTo>
                <a:lnTo>
                  <a:pt x="321" y="1136"/>
                </a:lnTo>
                <a:lnTo>
                  <a:pt x="286" y="1034"/>
                </a:lnTo>
                <a:lnTo>
                  <a:pt x="243" y="889"/>
                </a:lnTo>
                <a:lnTo>
                  <a:pt x="201" y="804"/>
                </a:lnTo>
                <a:lnTo>
                  <a:pt x="212" y="713"/>
                </a:lnTo>
                <a:lnTo>
                  <a:pt x="17" y="508"/>
                </a:lnTo>
                <a:lnTo>
                  <a:pt x="0" y="473"/>
                </a:lnTo>
                <a:lnTo>
                  <a:pt x="49" y="459"/>
                </a:lnTo>
                <a:lnTo>
                  <a:pt x="84" y="483"/>
                </a:lnTo>
                <a:lnTo>
                  <a:pt x="229" y="483"/>
                </a:lnTo>
                <a:lnTo>
                  <a:pt x="296" y="568"/>
                </a:lnTo>
                <a:lnTo>
                  <a:pt x="490" y="575"/>
                </a:lnTo>
                <a:lnTo>
                  <a:pt x="550" y="533"/>
                </a:lnTo>
                <a:lnTo>
                  <a:pt x="744" y="677"/>
                </a:lnTo>
                <a:lnTo>
                  <a:pt x="804" y="635"/>
                </a:lnTo>
                <a:lnTo>
                  <a:pt x="794" y="526"/>
                </a:lnTo>
                <a:lnTo>
                  <a:pt x="921" y="466"/>
                </a:lnTo>
                <a:lnTo>
                  <a:pt x="963" y="423"/>
                </a:lnTo>
                <a:lnTo>
                  <a:pt x="1090" y="459"/>
                </a:lnTo>
                <a:lnTo>
                  <a:pt x="1246" y="416"/>
                </a:lnTo>
                <a:lnTo>
                  <a:pt x="1313" y="356"/>
                </a:lnTo>
                <a:lnTo>
                  <a:pt x="1422" y="296"/>
                </a:lnTo>
                <a:lnTo>
                  <a:pt x="1471" y="303"/>
                </a:lnTo>
                <a:lnTo>
                  <a:pt x="1694" y="102"/>
                </a:lnTo>
                <a:lnTo>
                  <a:pt x="1676" y="25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B15F034-CC31-48AF-9A20-DC832C65EEC7}"/>
              </a:ext>
            </a:extLst>
          </p:cNvPr>
          <p:cNvSpPr>
            <a:spLocks/>
          </p:cNvSpPr>
          <p:nvPr/>
        </p:nvSpPr>
        <p:spPr bwMode="auto">
          <a:xfrm>
            <a:off x="4462463" y="1219201"/>
            <a:ext cx="708025" cy="792163"/>
          </a:xfrm>
          <a:custGeom>
            <a:avLst/>
            <a:gdLst>
              <a:gd name="T0" fmla="*/ 102 w 1948"/>
              <a:gd name="T1" fmla="*/ 812 h 2178"/>
              <a:gd name="T2" fmla="*/ 0 w 1948"/>
              <a:gd name="T3" fmla="*/ 805 h 2178"/>
              <a:gd name="T4" fmla="*/ 0 w 1948"/>
              <a:gd name="T5" fmla="*/ 914 h 2178"/>
              <a:gd name="T6" fmla="*/ 24 w 1948"/>
              <a:gd name="T7" fmla="*/ 981 h 2178"/>
              <a:gd name="T8" fmla="*/ 134 w 1948"/>
              <a:gd name="T9" fmla="*/ 999 h 2178"/>
              <a:gd name="T10" fmla="*/ 278 w 1948"/>
              <a:gd name="T11" fmla="*/ 1101 h 2178"/>
              <a:gd name="T12" fmla="*/ 483 w 1948"/>
              <a:gd name="T13" fmla="*/ 1168 h 2178"/>
              <a:gd name="T14" fmla="*/ 526 w 1948"/>
              <a:gd name="T15" fmla="*/ 1264 h 2178"/>
              <a:gd name="T16" fmla="*/ 653 w 1948"/>
              <a:gd name="T17" fmla="*/ 1415 h 2178"/>
              <a:gd name="T18" fmla="*/ 642 w 1948"/>
              <a:gd name="T19" fmla="*/ 1500 h 2178"/>
              <a:gd name="T20" fmla="*/ 713 w 1948"/>
              <a:gd name="T21" fmla="*/ 1754 h 2178"/>
              <a:gd name="T22" fmla="*/ 811 w 1948"/>
              <a:gd name="T23" fmla="*/ 1803 h 2178"/>
              <a:gd name="T24" fmla="*/ 847 w 1948"/>
              <a:gd name="T25" fmla="*/ 1870 h 2178"/>
              <a:gd name="T26" fmla="*/ 949 w 1948"/>
              <a:gd name="T27" fmla="*/ 2110 h 2178"/>
              <a:gd name="T28" fmla="*/ 1161 w 1948"/>
              <a:gd name="T29" fmla="*/ 2178 h 2178"/>
              <a:gd name="T30" fmla="*/ 1235 w 1948"/>
              <a:gd name="T31" fmla="*/ 2117 h 2178"/>
              <a:gd name="T32" fmla="*/ 1277 w 1948"/>
              <a:gd name="T33" fmla="*/ 1998 h 2178"/>
              <a:gd name="T34" fmla="*/ 1313 w 1948"/>
              <a:gd name="T35" fmla="*/ 1948 h 2178"/>
              <a:gd name="T36" fmla="*/ 1422 w 1948"/>
              <a:gd name="T37" fmla="*/ 1856 h 2178"/>
              <a:gd name="T38" fmla="*/ 1415 w 1948"/>
              <a:gd name="T39" fmla="*/ 1761 h 2178"/>
              <a:gd name="T40" fmla="*/ 1634 w 1948"/>
              <a:gd name="T41" fmla="*/ 1645 h 2178"/>
              <a:gd name="T42" fmla="*/ 1754 w 1948"/>
              <a:gd name="T43" fmla="*/ 1482 h 2178"/>
              <a:gd name="T44" fmla="*/ 1941 w 1948"/>
              <a:gd name="T45" fmla="*/ 1288 h 2178"/>
              <a:gd name="T46" fmla="*/ 1948 w 1948"/>
              <a:gd name="T47" fmla="*/ 1179 h 2178"/>
              <a:gd name="T48" fmla="*/ 1898 w 1948"/>
              <a:gd name="T49" fmla="*/ 1077 h 2178"/>
              <a:gd name="T50" fmla="*/ 1711 w 1948"/>
              <a:gd name="T51" fmla="*/ 992 h 2178"/>
              <a:gd name="T52" fmla="*/ 1651 w 1948"/>
              <a:gd name="T53" fmla="*/ 932 h 2178"/>
              <a:gd name="T54" fmla="*/ 1627 w 1948"/>
              <a:gd name="T55" fmla="*/ 854 h 2178"/>
              <a:gd name="T56" fmla="*/ 1574 w 1948"/>
              <a:gd name="T57" fmla="*/ 738 h 2178"/>
              <a:gd name="T58" fmla="*/ 1422 w 1948"/>
              <a:gd name="T59" fmla="*/ 120 h 2178"/>
              <a:gd name="T60" fmla="*/ 1288 w 1948"/>
              <a:gd name="T61" fmla="*/ 0 h 2178"/>
              <a:gd name="T62" fmla="*/ 1246 w 1948"/>
              <a:gd name="T63" fmla="*/ 85 h 2178"/>
              <a:gd name="T64" fmla="*/ 1210 w 1948"/>
              <a:gd name="T65" fmla="*/ 170 h 2178"/>
              <a:gd name="T66" fmla="*/ 1094 w 1948"/>
              <a:gd name="T67" fmla="*/ 321 h 2178"/>
              <a:gd name="T68" fmla="*/ 864 w 1948"/>
              <a:gd name="T69" fmla="*/ 755 h 2178"/>
              <a:gd name="T70" fmla="*/ 762 w 1948"/>
              <a:gd name="T71" fmla="*/ 854 h 2178"/>
              <a:gd name="T72" fmla="*/ 653 w 1948"/>
              <a:gd name="T73" fmla="*/ 882 h 2178"/>
              <a:gd name="T74" fmla="*/ 575 w 1948"/>
              <a:gd name="T75" fmla="*/ 822 h 2178"/>
              <a:gd name="T76" fmla="*/ 483 w 1948"/>
              <a:gd name="T77" fmla="*/ 840 h 2178"/>
              <a:gd name="T78" fmla="*/ 398 w 1948"/>
              <a:gd name="T79" fmla="*/ 812 h 2178"/>
              <a:gd name="T80" fmla="*/ 321 w 1948"/>
              <a:gd name="T81" fmla="*/ 854 h 2178"/>
              <a:gd name="T82" fmla="*/ 194 w 1948"/>
              <a:gd name="T83" fmla="*/ 882 h 2178"/>
              <a:gd name="T84" fmla="*/ 102 w 1948"/>
              <a:gd name="T85" fmla="*/ 812 h 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48" h="2178">
                <a:moveTo>
                  <a:pt x="102" y="812"/>
                </a:moveTo>
                <a:lnTo>
                  <a:pt x="0" y="805"/>
                </a:lnTo>
                <a:lnTo>
                  <a:pt x="0" y="914"/>
                </a:lnTo>
                <a:lnTo>
                  <a:pt x="24" y="981"/>
                </a:lnTo>
                <a:lnTo>
                  <a:pt x="134" y="999"/>
                </a:lnTo>
                <a:lnTo>
                  <a:pt x="278" y="1101"/>
                </a:lnTo>
                <a:lnTo>
                  <a:pt x="483" y="1168"/>
                </a:lnTo>
                <a:lnTo>
                  <a:pt x="526" y="1264"/>
                </a:lnTo>
                <a:lnTo>
                  <a:pt x="653" y="1415"/>
                </a:lnTo>
                <a:lnTo>
                  <a:pt x="642" y="1500"/>
                </a:lnTo>
                <a:lnTo>
                  <a:pt x="713" y="1754"/>
                </a:lnTo>
                <a:lnTo>
                  <a:pt x="811" y="1803"/>
                </a:lnTo>
                <a:lnTo>
                  <a:pt x="847" y="1870"/>
                </a:lnTo>
                <a:lnTo>
                  <a:pt x="949" y="2110"/>
                </a:lnTo>
                <a:lnTo>
                  <a:pt x="1161" y="2178"/>
                </a:lnTo>
                <a:lnTo>
                  <a:pt x="1235" y="2117"/>
                </a:lnTo>
                <a:lnTo>
                  <a:pt x="1277" y="1998"/>
                </a:lnTo>
                <a:lnTo>
                  <a:pt x="1313" y="1948"/>
                </a:lnTo>
                <a:lnTo>
                  <a:pt x="1422" y="1856"/>
                </a:lnTo>
                <a:lnTo>
                  <a:pt x="1415" y="1761"/>
                </a:lnTo>
                <a:lnTo>
                  <a:pt x="1634" y="1645"/>
                </a:lnTo>
                <a:lnTo>
                  <a:pt x="1754" y="1482"/>
                </a:lnTo>
                <a:lnTo>
                  <a:pt x="1941" y="1288"/>
                </a:lnTo>
                <a:lnTo>
                  <a:pt x="1948" y="1179"/>
                </a:lnTo>
                <a:lnTo>
                  <a:pt x="1898" y="1077"/>
                </a:lnTo>
                <a:lnTo>
                  <a:pt x="1711" y="992"/>
                </a:lnTo>
                <a:lnTo>
                  <a:pt x="1651" y="932"/>
                </a:lnTo>
                <a:lnTo>
                  <a:pt x="1627" y="854"/>
                </a:lnTo>
                <a:lnTo>
                  <a:pt x="1574" y="738"/>
                </a:lnTo>
                <a:lnTo>
                  <a:pt x="1422" y="120"/>
                </a:lnTo>
                <a:lnTo>
                  <a:pt x="1288" y="0"/>
                </a:lnTo>
                <a:lnTo>
                  <a:pt x="1246" y="85"/>
                </a:lnTo>
                <a:lnTo>
                  <a:pt x="1210" y="170"/>
                </a:lnTo>
                <a:lnTo>
                  <a:pt x="1094" y="321"/>
                </a:lnTo>
                <a:lnTo>
                  <a:pt x="864" y="755"/>
                </a:lnTo>
                <a:lnTo>
                  <a:pt x="762" y="854"/>
                </a:lnTo>
                <a:lnTo>
                  <a:pt x="653" y="882"/>
                </a:lnTo>
                <a:lnTo>
                  <a:pt x="575" y="822"/>
                </a:lnTo>
                <a:lnTo>
                  <a:pt x="483" y="840"/>
                </a:lnTo>
                <a:lnTo>
                  <a:pt x="398" y="812"/>
                </a:lnTo>
                <a:lnTo>
                  <a:pt x="321" y="854"/>
                </a:lnTo>
                <a:lnTo>
                  <a:pt x="194" y="882"/>
                </a:lnTo>
                <a:lnTo>
                  <a:pt x="102" y="812"/>
                </a:lnTo>
                <a:close/>
              </a:path>
            </a:pathLst>
          </a:custGeom>
          <a:solidFill>
            <a:srgbClr val="00516E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B0CE72A-E8EC-4E7F-8AE9-682B0019C735}"/>
              </a:ext>
            </a:extLst>
          </p:cNvPr>
          <p:cNvSpPr>
            <a:spLocks/>
          </p:cNvSpPr>
          <p:nvPr/>
        </p:nvSpPr>
        <p:spPr bwMode="auto">
          <a:xfrm>
            <a:off x="5118101" y="1763713"/>
            <a:ext cx="28575" cy="26988"/>
          </a:xfrm>
          <a:custGeom>
            <a:avLst/>
            <a:gdLst>
              <a:gd name="T0" fmla="*/ 60 w 78"/>
              <a:gd name="T1" fmla="*/ 60 h 74"/>
              <a:gd name="T2" fmla="*/ 35 w 78"/>
              <a:gd name="T3" fmla="*/ 74 h 74"/>
              <a:gd name="T4" fmla="*/ 0 w 78"/>
              <a:gd name="T5" fmla="*/ 42 h 74"/>
              <a:gd name="T6" fmla="*/ 42 w 78"/>
              <a:gd name="T7" fmla="*/ 0 h 74"/>
              <a:gd name="T8" fmla="*/ 78 w 78"/>
              <a:gd name="T9" fmla="*/ 7 h 74"/>
              <a:gd name="T10" fmla="*/ 60 w 78"/>
              <a:gd name="T11" fmla="*/ 6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74">
                <a:moveTo>
                  <a:pt x="60" y="60"/>
                </a:moveTo>
                <a:lnTo>
                  <a:pt x="35" y="74"/>
                </a:lnTo>
                <a:lnTo>
                  <a:pt x="0" y="42"/>
                </a:lnTo>
                <a:lnTo>
                  <a:pt x="42" y="0"/>
                </a:lnTo>
                <a:lnTo>
                  <a:pt x="78" y="7"/>
                </a:lnTo>
                <a:lnTo>
                  <a:pt x="60" y="60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7CD5314-EDDA-4B40-905C-2B91A31D048E}"/>
              </a:ext>
            </a:extLst>
          </p:cNvPr>
          <p:cNvSpPr>
            <a:spLocks/>
          </p:cNvSpPr>
          <p:nvPr/>
        </p:nvSpPr>
        <p:spPr bwMode="auto">
          <a:xfrm>
            <a:off x="5114926" y="1819276"/>
            <a:ext cx="77788" cy="30163"/>
          </a:xfrm>
          <a:custGeom>
            <a:avLst/>
            <a:gdLst>
              <a:gd name="T0" fmla="*/ 212 w 212"/>
              <a:gd name="T1" fmla="*/ 42 h 84"/>
              <a:gd name="T2" fmla="*/ 152 w 212"/>
              <a:gd name="T3" fmla="*/ 84 h 84"/>
              <a:gd name="T4" fmla="*/ 18 w 212"/>
              <a:gd name="T5" fmla="*/ 77 h 84"/>
              <a:gd name="T6" fmla="*/ 0 w 212"/>
              <a:gd name="T7" fmla="*/ 35 h 84"/>
              <a:gd name="T8" fmla="*/ 152 w 212"/>
              <a:gd name="T9" fmla="*/ 0 h 84"/>
              <a:gd name="T10" fmla="*/ 194 w 212"/>
              <a:gd name="T11" fmla="*/ 7 h 84"/>
              <a:gd name="T12" fmla="*/ 212 w 212"/>
              <a:gd name="T13" fmla="*/ 4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84">
                <a:moveTo>
                  <a:pt x="212" y="42"/>
                </a:moveTo>
                <a:lnTo>
                  <a:pt x="152" y="84"/>
                </a:lnTo>
                <a:lnTo>
                  <a:pt x="18" y="77"/>
                </a:lnTo>
                <a:lnTo>
                  <a:pt x="0" y="35"/>
                </a:lnTo>
                <a:lnTo>
                  <a:pt x="152" y="0"/>
                </a:lnTo>
                <a:lnTo>
                  <a:pt x="194" y="7"/>
                </a:lnTo>
                <a:lnTo>
                  <a:pt x="212" y="42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335AF0E-B03F-416F-84FF-8C575AA56E16}"/>
              </a:ext>
            </a:extLst>
          </p:cNvPr>
          <p:cNvSpPr>
            <a:spLocks/>
          </p:cNvSpPr>
          <p:nvPr/>
        </p:nvSpPr>
        <p:spPr bwMode="auto">
          <a:xfrm>
            <a:off x="5194301" y="1841501"/>
            <a:ext cx="46038" cy="26988"/>
          </a:xfrm>
          <a:custGeom>
            <a:avLst/>
            <a:gdLst>
              <a:gd name="T0" fmla="*/ 127 w 127"/>
              <a:gd name="T1" fmla="*/ 42 h 74"/>
              <a:gd name="T2" fmla="*/ 35 w 127"/>
              <a:gd name="T3" fmla="*/ 74 h 74"/>
              <a:gd name="T4" fmla="*/ 0 w 127"/>
              <a:gd name="T5" fmla="*/ 42 h 74"/>
              <a:gd name="T6" fmla="*/ 67 w 127"/>
              <a:gd name="T7" fmla="*/ 0 h 74"/>
              <a:gd name="T8" fmla="*/ 120 w 127"/>
              <a:gd name="T9" fmla="*/ 17 h 74"/>
              <a:gd name="T10" fmla="*/ 127 w 127"/>
              <a:gd name="T11" fmla="*/ 4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74">
                <a:moveTo>
                  <a:pt x="127" y="42"/>
                </a:moveTo>
                <a:lnTo>
                  <a:pt x="35" y="74"/>
                </a:lnTo>
                <a:lnTo>
                  <a:pt x="0" y="42"/>
                </a:lnTo>
                <a:lnTo>
                  <a:pt x="67" y="0"/>
                </a:lnTo>
                <a:lnTo>
                  <a:pt x="120" y="17"/>
                </a:lnTo>
                <a:lnTo>
                  <a:pt x="127" y="42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50D1A7D-D9D0-4C21-8BFD-A8176DA73314}"/>
              </a:ext>
            </a:extLst>
          </p:cNvPr>
          <p:cNvSpPr>
            <a:spLocks/>
          </p:cNvSpPr>
          <p:nvPr/>
        </p:nvSpPr>
        <p:spPr bwMode="auto">
          <a:xfrm>
            <a:off x="5010151" y="1852613"/>
            <a:ext cx="39688" cy="38100"/>
          </a:xfrm>
          <a:custGeom>
            <a:avLst/>
            <a:gdLst>
              <a:gd name="T0" fmla="*/ 109 w 109"/>
              <a:gd name="T1" fmla="*/ 53 h 103"/>
              <a:gd name="T2" fmla="*/ 24 w 109"/>
              <a:gd name="T3" fmla="*/ 103 h 103"/>
              <a:gd name="T4" fmla="*/ 0 w 109"/>
              <a:gd name="T5" fmla="*/ 60 h 103"/>
              <a:gd name="T6" fmla="*/ 77 w 109"/>
              <a:gd name="T7" fmla="*/ 0 h 103"/>
              <a:gd name="T8" fmla="*/ 109 w 109"/>
              <a:gd name="T9" fmla="*/ 18 h 103"/>
              <a:gd name="T10" fmla="*/ 109 w 109"/>
              <a:gd name="T11" fmla="*/ 5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103">
                <a:moveTo>
                  <a:pt x="109" y="53"/>
                </a:moveTo>
                <a:lnTo>
                  <a:pt x="24" y="103"/>
                </a:lnTo>
                <a:lnTo>
                  <a:pt x="0" y="60"/>
                </a:lnTo>
                <a:lnTo>
                  <a:pt x="77" y="0"/>
                </a:lnTo>
                <a:lnTo>
                  <a:pt x="109" y="18"/>
                </a:lnTo>
                <a:lnTo>
                  <a:pt x="109" y="53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B9758812-B8BE-4B8A-BFF8-10DC0CC37700}"/>
              </a:ext>
            </a:extLst>
          </p:cNvPr>
          <p:cNvSpPr>
            <a:spLocks/>
          </p:cNvSpPr>
          <p:nvPr/>
        </p:nvSpPr>
        <p:spPr bwMode="auto">
          <a:xfrm>
            <a:off x="5000626" y="1944688"/>
            <a:ext cx="25400" cy="22225"/>
          </a:xfrm>
          <a:custGeom>
            <a:avLst/>
            <a:gdLst>
              <a:gd name="T0" fmla="*/ 42 w 67"/>
              <a:gd name="T1" fmla="*/ 60 h 60"/>
              <a:gd name="T2" fmla="*/ 0 w 67"/>
              <a:gd name="T3" fmla="*/ 60 h 60"/>
              <a:gd name="T4" fmla="*/ 42 w 67"/>
              <a:gd name="T5" fmla="*/ 0 h 60"/>
              <a:gd name="T6" fmla="*/ 67 w 67"/>
              <a:gd name="T7" fmla="*/ 10 h 60"/>
              <a:gd name="T8" fmla="*/ 42 w 67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60">
                <a:moveTo>
                  <a:pt x="42" y="60"/>
                </a:moveTo>
                <a:lnTo>
                  <a:pt x="0" y="60"/>
                </a:lnTo>
                <a:lnTo>
                  <a:pt x="42" y="0"/>
                </a:lnTo>
                <a:lnTo>
                  <a:pt x="67" y="10"/>
                </a:lnTo>
                <a:lnTo>
                  <a:pt x="42" y="60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5A4D1AA-F7F0-4C1C-8BA1-199562D130BA}"/>
              </a:ext>
            </a:extLst>
          </p:cNvPr>
          <p:cNvSpPr>
            <a:spLocks/>
          </p:cNvSpPr>
          <p:nvPr/>
        </p:nvSpPr>
        <p:spPr bwMode="auto">
          <a:xfrm>
            <a:off x="5043488" y="1868488"/>
            <a:ext cx="355600" cy="241300"/>
          </a:xfrm>
          <a:custGeom>
            <a:avLst/>
            <a:gdLst>
              <a:gd name="T0" fmla="*/ 224 w 979"/>
              <a:gd name="T1" fmla="*/ 621 h 663"/>
              <a:gd name="T2" fmla="*/ 97 w 979"/>
              <a:gd name="T3" fmla="*/ 663 h 663"/>
              <a:gd name="T4" fmla="*/ 30 w 979"/>
              <a:gd name="T5" fmla="*/ 603 h 663"/>
              <a:gd name="T6" fmla="*/ 39 w 979"/>
              <a:gd name="T7" fmla="*/ 556 h 663"/>
              <a:gd name="T8" fmla="*/ 0 w 979"/>
              <a:gd name="T9" fmla="*/ 468 h 663"/>
              <a:gd name="T10" fmla="*/ 61 w 979"/>
              <a:gd name="T11" fmla="*/ 392 h 663"/>
              <a:gd name="T12" fmla="*/ 12 w 979"/>
              <a:gd name="T13" fmla="*/ 367 h 663"/>
              <a:gd name="T14" fmla="*/ 19 w 979"/>
              <a:gd name="T15" fmla="*/ 197 h 663"/>
              <a:gd name="T16" fmla="*/ 72 w 979"/>
              <a:gd name="T17" fmla="*/ 162 h 663"/>
              <a:gd name="T18" fmla="*/ 72 w 979"/>
              <a:gd name="T19" fmla="*/ 70 h 663"/>
              <a:gd name="T20" fmla="*/ 174 w 979"/>
              <a:gd name="T21" fmla="*/ 0 h 663"/>
              <a:gd name="T22" fmla="*/ 520 w 979"/>
              <a:gd name="T23" fmla="*/ 70 h 663"/>
              <a:gd name="T24" fmla="*/ 682 w 979"/>
              <a:gd name="T25" fmla="*/ 35 h 663"/>
              <a:gd name="T26" fmla="*/ 979 w 979"/>
              <a:gd name="T27" fmla="*/ 95 h 663"/>
              <a:gd name="T28" fmla="*/ 859 w 979"/>
              <a:gd name="T29" fmla="*/ 381 h 663"/>
              <a:gd name="T30" fmla="*/ 774 w 979"/>
              <a:gd name="T31" fmla="*/ 466 h 663"/>
              <a:gd name="T32" fmla="*/ 781 w 979"/>
              <a:gd name="T33" fmla="*/ 508 h 663"/>
              <a:gd name="T34" fmla="*/ 750 w 979"/>
              <a:gd name="T35" fmla="*/ 550 h 663"/>
              <a:gd name="T36" fmla="*/ 622 w 979"/>
              <a:gd name="T37" fmla="*/ 561 h 663"/>
              <a:gd name="T38" fmla="*/ 570 w 979"/>
              <a:gd name="T39" fmla="*/ 586 h 663"/>
              <a:gd name="T40" fmla="*/ 527 w 979"/>
              <a:gd name="T41" fmla="*/ 568 h 663"/>
              <a:gd name="T42" fmla="*/ 418 w 979"/>
              <a:gd name="T43" fmla="*/ 653 h 663"/>
              <a:gd name="T44" fmla="*/ 284 w 979"/>
              <a:gd name="T45" fmla="*/ 663 h 663"/>
              <a:gd name="T46" fmla="*/ 224 w 979"/>
              <a:gd name="T47" fmla="*/ 621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9" h="663">
                <a:moveTo>
                  <a:pt x="224" y="621"/>
                </a:moveTo>
                <a:lnTo>
                  <a:pt x="97" y="663"/>
                </a:lnTo>
                <a:lnTo>
                  <a:pt x="30" y="603"/>
                </a:lnTo>
                <a:lnTo>
                  <a:pt x="39" y="556"/>
                </a:lnTo>
                <a:lnTo>
                  <a:pt x="0" y="468"/>
                </a:lnTo>
                <a:lnTo>
                  <a:pt x="61" y="392"/>
                </a:lnTo>
                <a:lnTo>
                  <a:pt x="12" y="367"/>
                </a:lnTo>
                <a:lnTo>
                  <a:pt x="19" y="197"/>
                </a:lnTo>
                <a:lnTo>
                  <a:pt x="72" y="162"/>
                </a:lnTo>
                <a:lnTo>
                  <a:pt x="72" y="70"/>
                </a:lnTo>
                <a:lnTo>
                  <a:pt x="174" y="0"/>
                </a:lnTo>
                <a:lnTo>
                  <a:pt x="520" y="70"/>
                </a:lnTo>
                <a:lnTo>
                  <a:pt x="682" y="35"/>
                </a:lnTo>
                <a:lnTo>
                  <a:pt x="979" y="95"/>
                </a:lnTo>
                <a:lnTo>
                  <a:pt x="859" y="381"/>
                </a:lnTo>
                <a:lnTo>
                  <a:pt x="774" y="466"/>
                </a:lnTo>
                <a:lnTo>
                  <a:pt x="781" y="508"/>
                </a:lnTo>
                <a:lnTo>
                  <a:pt x="750" y="550"/>
                </a:lnTo>
                <a:lnTo>
                  <a:pt x="622" y="561"/>
                </a:lnTo>
                <a:lnTo>
                  <a:pt x="570" y="586"/>
                </a:lnTo>
                <a:lnTo>
                  <a:pt x="527" y="568"/>
                </a:lnTo>
                <a:lnTo>
                  <a:pt x="418" y="653"/>
                </a:lnTo>
                <a:lnTo>
                  <a:pt x="284" y="663"/>
                </a:lnTo>
                <a:lnTo>
                  <a:pt x="224" y="621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3F0860D-E8E9-44BA-9656-01BADC285921}"/>
              </a:ext>
            </a:extLst>
          </p:cNvPr>
          <p:cNvSpPr>
            <a:spLocks/>
          </p:cNvSpPr>
          <p:nvPr/>
        </p:nvSpPr>
        <p:spPr bwMode="auto">
          <a:xfrm>
            <a:off x="4875213" y="1936751"/>
            <a:ext cx="101600" cy="115888"/>
          </a:xfrm>
          <a:custGeom>
            <a:avLst/>
            <a:gdLst>
              <a:gd name="T0" fmla="*/ 42 w 279"/>
              <a:gd name="T1" fmla="*/ 213 h 321"/>
              <a:gd name="T2" fmla="*/ 116 w 279"/>
              <a:gd name="T3" fmla="*/ 153 h 321"/>
              <a:gd name="T4" fmla="*/ 159 w 279"/>
              <a:gd name="T5" fmla="*/ 33 h 321"/>
              <a:gd name="T6" fmla="*/ 279 w 279"/>
              <a:gd name="T7" fmla="*/ 0 h 321"/>
              <a:gd name="T8" fmla="*/ 254 w 279"/>
              <a:gd name="T9" fmla="*/ 120 h 321"/>
              <a:gd name="T10" fmla="*/ 169 w 279"/>
              <a:gd name="T11" fmla="*/ 254 h 321"/>
              <a:gd name="T12" fmla="*/ 32 w 279"/>
              <a:gd name="T13" fmla="*/ 321 h 321"/>
              <a:gd name="T14" fmla="*/ 0 w 279"/>
              <a:gd name="T15" fmla="*/ 296 h 321"/>
              <a:gd name="T16" fmla="*/ 42 w 279"/>
              <a:gd name="T17" fmla="*/ 21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" h="321">
                <a:moveTo>
                  <a:pt x="42" y="213"/>
                </a:moveTo>
                <a:lnTo>
                  <a:pt x="116" y="153"/>
                </a:lnTo>
                <a:lnTo>
                  <a:pt x="159" y="33"/>
                </a:lnTo>
                <a:lnTo>
                  <a:pt x="279" y="0"/>
                </a:lnTo>
                <a:lnTo>
                  <a:pt x="254" y="120"/>
                </a:lnTo>
                <a:lnTo>
                  <a:pt x="169" y="254"/>
                </a:lnTo>
                <a:lnTo>
                  <a:pt x="32" y="321"/>
                </a:lnTo>
                <a:lnTo>
                  <a:pt x="0" y="296"/>
                </a:lnTo>
                <a:lnTo>
                  <a:pt x="42" y="213"/>
                </a:lnTo>
                <a:close/>
              </a:path>
            </a:pathLst>
          </a:custGeom>
          <a:solidFill>
            <a:srgbClr val="00516E"/>
          </a:solidFill>
          <a:ln w="3175" cap="flat">
            <a:solidFill>
              <a:srgbClr val="9AC3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AD7A7247-2FBC-4C09-9B5C-C1D6FA6EF2C2}"/>
              </a:ext>
            </a:extLst>
          </p:cNvPr>
          <p:cNvSpPr>
            <a:spLocks/>
          </p:cNvSpPr>
          <p:nvPr/>
        </p:nvSpPr>
        <p:spPr bwMode="auto">
          <a:xfrm>
            <a:off x="5389563" y="2032001"/>
            <a:ext cx="958850" cy="1314450"/>
          </a:xfrm>
          <a:custGeom>
            <a:avLst/>
            <a:gdLst>
              <a:gd name="T0" fmla="*/ 372 w 2641"/>
              <a:gd name="T1" fmla="*/ 1744 h 3614"/>
              <a:gd name="T2" fmla="*/ 330 w 2641"/>
              <a:gd name="T3" fmla="*/ 2294 h 3614"/>
              <a:gd name="T4" fmla="*/ 354 w 2641"/>
              <a:gd name="T5" fmla="*/ 2404 h 3614"/>
              <a:gd name="T6" fmla="*/ 541 w 2641"/>
              <a:gd name="T7" fmla="*/ 2700 h 3614"/>
              <a:gd name="T8" fmla="*/ 746 w 2641"/>
              <a:gd name="T9" fmla="*/ 2711 h 3614"/>
              <a:gd name="T10" fmla="*/ 619 w 2641"/>
              <a:gd name="T11" fmla="*/ 2887 h 3614"/>
              <a:gd name="T12" fmla="*/ 619 w 2641"/>
              <a:gd name="T13" fmla="*/ 3244 h 3614"/>
              <a:gd name="T14" fmla="*/ 686 w 2641"/>
              <a:gd name="T15" fmla="*/ 3378 h 3614"/>
              <a:gd name="T16" fmla="*/ 947 w 2641"/>
              <a:gd name="T17" fmla="*/ 3614 h 3614"/>
              <a:gd name="T18" fmla="*/ 958 w 2641"/>
              <a:gd name="T19" fmla="*/ 3124 h 3614"/>
              <a:gd name="T20" fmla="*/ 1194 w 2641"/>
              <a:gd name="T21" fmla="*/ 2555 h 3614"/>
              <a:gd name="T22" fmla="*/ 1720 w 2641"/>
              <a:gd name="T23" fmla="*/ 2259 h 3614"/>
              <a:gd name="T24" fmla="*/ 1999 w 2641"/>
              <a:gd name="T25" fmla="*/ 2287 h 3614"/>
              <a:gd name="T26" fmla="*/ 2217 w 2641"/>
              <a:gd name="T27" fmla="*/ 2047 h 3614"/>
              <a:gd name="T28" fmla="*/ 2133 w 2641"/>
              <a:gd name="T29" fmla="*/ 1811 h 3614"/>
              <a:gd name="T30" fmla="*/ 2271 w 2641"/>
              <a:gd name="T31" fmla="*/ 1599 h 3614"/>
              <a:gd name="T32" fmla="*/ 2242 w 2641"/>
              <a:gd name="T33" fmla="*/ 1345 h 3614"/>
              <a:gd name="T34" fmla="*/ 2228 w 2641"/>
              <a:gd name="T35" fmla="*/ 1158 h 3614"/>
              <a:gd name="T36" fmla="*/ 2429 w 2641"/>
              <a:gd name="T37" fmla="*/ 939 h 3614"/>
              <a:gd name="T38" fmla="*/ 2641 w 2641"/>
              <a:gd name="T39" fmla="*/ 720 h 3614"/>
              <a:gd name="T40" fmla="*/ 2532 w 2641"/>
              <a:gd name="T41" fmla="*/ 710 h 3614"/>
              <a:gd name="T42" fmla="*/ 2024 w 2641"/>
              <a:gd name="T43" fmla="*/ 498 h 3614"/>
              <a:gd name="T44" fmla="*/ 1829 w 2641"/>
              <a:gd name="T45" fmla="*/ 583 h 3614"/>
              <a:gd name="T46" fmla="*/ 1667 w 2641"/>
              <a:gd name="T47" fmla="*/ 678 h 3614"/>
              <a:gd name="T48" fmla="*/ 1515 w 2641"/>
              <a:gd name="T49" fmla="*/ 794 h 3614"/>
              <a:gd name="T50" fmla="*/ 1540 w 2641"/>
              <a:gd name="T51" fmla="*/ 692 h 3614"/>
              <a:gd name="T52" fmla="*/ 1533 w 2641"/>
              <a:gd name="T53" fmla="*/ 551 h 3614"/>
              <a:gd name="T54" fmla="*/ 1575 w 2641"/>
              <a:gd name="T55" fmla="*/ 424 h 3614"/>
              <a:gd name="T56" fmla="*/ 1550 w 2641"/>
              <a:gd name="T57" fmla="*/ 364 h 3614"/>
              <a:gd name="T58" fmla="*/ 1455 w 2641"/>
              <a:gd name="T59" fmla="*/ 184 h 3614"/>
              <a:gd name="T60" fmla="*/ 1279 w 2641"/>
              <a:gd name="T61" fmla="*/ 195 h 3614"/>
              <a:gd name="T62" fmla="*/ 1226 w 2641"/>
              <a:gd name="T63" fmla="*/ 110 h 3614"/>
              <a:gd name="T64" fmla="*/ 1176 w 2641"/>
              <a:gd name="T65" fmla="*/ 85 h 3614"/>
              <a:gd name="T66" fmla="*/ 1014 w 2641"/>
              <a:gd name="T67" fmla="*/ 25 h 3614"/>
              <a:gd name="T68" fmla="*/ 898 w 2641"/>
              <a:gd name="T69" fmla="*/ 128 h 3614"/>
              <a:gd name="T70" fmla="*/ 820 w 2641"/>
              <a:gd name="T71" fmla="*/ 396 h 3614"/>
              <a:gd name="T72" fmla="*/ 735 w 2641"/>
              <a:gd name="T73" fmla="*/ 583 h 3614"/>
              <a:gd name="T74" fmla="*/ 633 w 2641"/>
              <a:gd name="T75" fmla="*/ 819 h 3614"/>
              <a:gd name="T76" fmla="*/ 330 w 2641"/>
              <a:gd name="T77" fmla="*/ 1313 h 3614"/>
              <a:gd name="T78" fmla="*/ 0 w 2641"/>
              <a:gd name="T79" fmla="*/ 1535 h 3614"/>
              <a:gd name="T80" fmla="*/ 227 w 2641"/>
              <a:gd name="T81" fmla="*/ 1599 h 3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41" h="3614">
                <a:moveTo>
                  <a:pt x="227" y="1599"/>
                </a:moveTo>
                <a:lnTo>
                  <a:pt x="372" y="1744"/>
                </a:lnTo>
                <a:lnTo>
                  <a:pt x="389" y="2132"/>
                </a:lnTo>
                <a:lnTo>
                  <a:pt x="330" y="2294"/>
                </a:lnTo>
                <a:lnTo>
                  <a:pt x="269" y="2354"/>
                </a:lnTo>
                <a:lnTo>
                  <a:pt x="354" y="2404"/>
                </a:lnTo>
                <a:lnTo>
                  <a:pt x="372" y="2488"/>
                </a:lnTo>
                <a:lnTo>
                  <a:pt x="541" y="2700"/>
                </a:lnTo>
                <a:lnTo>
                  <a:pt x="675" y="2668"/>
                </a:lnTo>
                <a:lnTo>
                  <a:pt x="746" y="2711"/>
                </a:lnTo>
                <a:lnTo>
                  <a:pt x="746" y="2827"/>
                </a:lnTo>
                <a:lnTo>
                  <a:pt x="619" y="2887"/>
                </a:lnTo>
                <a:lnTo>
                  <a:pt x="523" y="3099"/>
                </a:lnTo>
                <a:lnTo>
                  <a:pt x="619" y="3244"/>
                </a:lnTo>
                <a:lnTo>
                  <a:pt x="711" y="3335"/>
                </a:lnTo>
                <a:lnTo>
                  <a:pt x="686" y="3378"/>
                </a:lnTo>
                <a:lnTo>
                  <a:pt x="771" y="3565"/>
                </a:lnTo>
                <a:lnTo>
                  <a:pt x="947" y="3614"/>
                </a:lnTo>
                <a:lnTo>
                  <a:pt x="1007" y="3328"/>
                </a:lnTo>
                <a:lnTo>
                  <a:pt x="958" y="3124"/>
                </a:lnTo>
                <a:lnTo>
                  <a:pt x="1092" y="2802"/>
                </a:lnTo>
                <a:lnTo>
                  <a:pt x="1194" y="2555"/>
                </a:lnTo>
                <a:lnTo>
                  <a:pt x="1508" y="2439"/>
                </a:lnTo>
                <a:lnTo>
                  <a:pt x="1720" y="2259"/>
                </a:lnTo>
                <a:lnTo>
                  <a:pt x="1872" y="2210"/>
                </a:lnTo>
                <a:lnTo>
                  <a:pt x="1999" y="2287"/>
                </a:lnTo>
                <a:lnTo>
                  <a:pt x="2186" y="2227"/>
                </a:lnTo>
                <a:lnTo>
                  <a:pt x="2217" y="2047"/>
                </a:lnTo>
                <a:lnTo>
                  <a:pt x="2143" y="1955"/>
                </a:lnTo>
                <a:lnTo>
                  <a:pt x="2133" y="1811"/>
                </a:lnTo>
                <a:lnTo>
                  <a:pt x="2253" y="1677"/>
                </a:lnTo>
                <a:lnTo>
                  <a:pt x="2271" y="1599"/>
                </a:lnTo>
                <a:lnTo>
                  <a:pt x="2211" y="1454"/>
                </a:lnTo>
                <a:lnTo>
                  <a:pt x="2242" y="1345"/>
                </a:lnTo>
                <a:lnTo>
                  <a:pt x="2175" y="1278"/>
                </a:lnTo>
                <a:lnTo>
                  <a:pt x="2228" y="1158"/>
                </a:lnTo>
                <a:lnTo>
                  <a:pt x="2355" y="946"/>
                </a:lnTo>
                <a:lnTo>
                  <a:pt x="2429" y="939"/>
                </a:lnTo>
                <a:lnTo>
                  <a:pt x="2581" y="837"/>
                </a:lnTo>
                <a:lnTo>
                  <a:pt x="2641" y="720"/>
                </a:lnTo>
                <a:lnTo>
                  <a:pt x="2623" y="685"/>
                </a:lnTo>
                <a:lnTo>
                  <a:pt x="2532" y="710"/>
                </a:lnTo>
                <a:lnTo>
                  <a:pt x="2398" y="643"/>
                </a:lnTo>
                <a:lnTo>
                  <a:pt x="2024" y="498"/>
                </a:lnTo>
                <a:lnTo>
                  <a:pt x="1981" y="558"/>
                </a:lnTo>
                <a:lnTo>
                  <a:pt x="1829" y="583"/>
                </a:lnTo>
                <a:lnTo>
                  <a:pt x="1745" y="660"/>
                </a:lnTo>
                <a:lnTo>
                  <a:pt x="1667" y="678"/>
                </a:lnTo>
                <a:lnTo>
                  <a:pt x="1540" y="812"/>
                </a:lnTo>
                <a:lnTo>
                  <a:pt x="1515" y="794"/>
                </a:lnTo>
                <a:lnTo>
                  <a:pt x="1550" y="720"/>
                </a:lnTo>
                <a:lnTo>
                  <a:pt x="1540" y="692"/>
                </a:lnTo>
                <a:lnTo>
                  <a:pt x="1497" y="667"/>
                </a:lnTo>
                <a:lnTo>
                  <a:pt x="1533" y="551"/>
                </a:lnTo>
                <a:lnTo>
                  <a:pt x="1600" y="456"/>
                </a:lnTo>
                <a:lnTo>
                  <a:pt x="1575" y="424"/>
                </a:lnTo>
                <a:lnTo>
                  <a:pt x="1497" y="431"/>
                </a:lnTo>
                <a:lnTo>
                  <a:pt x="1550" y="364"/>
                </a:lnTo>
                <a:lnTo>
                  <a:pt x="1558" y="297"/>
                </a:lnTo>
                <a:lnTo>
                  <a:pt x="1455" y="184"/>
                </a:lnTo>
                <a:lnTo>
                  <a:pt x="1321" y="142"/>
                </a:lnTo>
                <a:lnTo>
                  <a:pt x="1279" y="195"/>
                </a:lnTo>
                <a:lnTo>
                  <a:pt x="1244" y="195"/>
                </a:lnTo>
                <a:lnTo>
                  <a:pt x="1226" y="110"/>
                </a:lnTo>
                <a:lnTo>
                  <a:pt x="1212" y="75"/>
                </a:lnTo>
                <a:lnTo>
                  <a:pt x="1176" y="85"/>
                </a:lnTo>
                <a:lnTo>
                  <a:pt x="1116" y="57"/>
                </a:lnTo>
                <a:lnTo>
                  <a:pt x="1014" y="25"/>
                </a:lnTo>
                <a:lnTo>
                  <a:pt x="929" y="0"/>
                </a:lnTo>
                <a:lnTo>
                  <a:pt x="898" y="128"/>
                </a:lnTo>
                <a:lnTo>
                  <a:pt x="898" y="279"/>
                </a:lnTo>
                <a:lnTo>
                  <a:pt x="820" y="396"/>
                </a:lnTo>
                <a:lnTo>
                  <a:pt x="813" y="480"/>
                </a:lnTo>
                <a:lnTo>
                  <a:pt x="735" y="583"/>
                </a:lnTo>
                <a:lnTo>
                  <a:pt x="735" y="710"/>
                </a:lnTo>
                <a:lnTo>
                  <a:pt x="633" y="819"/>
                </a:lnTo>
                <a:lnTo>
                  <a:pt x="559" y="974"/>
                </a:lnTo>
                <a:lnTo>
                  <a:pt x="330" y="1313"/>
                </a:lnTo>
                <a:lnTo>
                  <a:pt x="195" y="1345"/>
                </a:lnTo>
                <a:lnTo>
                  <a:pt x="0" y="1535"/>
                </a:lnTo>
                <a:lnTo>
                  <a:pt x="125" y="1599"/>
                </a:lnTo>
                <a:lnTo>
                  <a:pt x="227" y="1599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D32ACF41-7CA0-48E9-A1FA-0B3000617D47}"/>
              </a:ext>
            </a:extLst>
          </p:cNvPr>
          <p:cNvSpPr>
            <a:spLocks/>
          </p:cNvSpPr>
          <p:nvPr/>
        </p:nvSpPr>
        <p:spPr bwMode="auto">
          <a:xfrm>
            <a:off x="5732463" y="2293938"/>
            <a:ext cx="806450" cy="1147763"/>
          </a:xfrm>
          <a:custGeom>
            <a:avLst/>
            <a:gdLst>
              <a:gd name="T0" fmla="*/ 80 w 2220"/>
              <a:gd name="T1" fmla="*/ 2919 h 3159"/>
              <a:gd name="T2" fmla="*/ 138 w 2220"/>
              <a:gd name="T3" fmla="*/ 2936 h 3159"/>
              <a:gd name="T4" fmla="*/ 332 w 2220"/>
              <a:gd name="T5" fmla="*/ 3159 h 3159"/>
              <a:gd name="T6" fmla="*/ 448 w 2220"/>
              <a:gd name="T7" fmla="*/ 3148 h 3159"/>
              <a:gd name="T8" fmla="*/ 561 w 2220"/>
              <a:gd name="T9" fmla="*/ 3074 h 3159"/>
              <a:gd name="T10" fmla="*/ 720 w 2220"/>
              <a:gd name="T11" fmla="*/ 3049 h 3159"/>
              <a:gd name="T12" fmla="*/ 872 w 2220"/>
              <a:gd name="T13" fmla="*/ 2845 h 3159"/>
              <a:gd name="T14" fmla="*/ 872 w 2220"/>
              <a:gd name="T15" fmla="*/ 2608 h 3159"/>
              <a:gd name="T16" fmla="*/ 956 w 2220"/>
              <a:gd name="T17" fmla="*/ 2566 h 3159"/>
              <a:gd name="T18" fmla="*/ 1069 w 2220"/>
              <a:gd name="T19" fmla="*/ 2598 h 3159"/>
              <a:gd name="T20" fmla="*/ 1154 w 2220"/>
              <a:gd name="T21" fmla="*/ 2598 h 3159"/>
              <a:gd name="T22" fmla="*/ 1253 w 2220"/>
              <a:gd name="T23" fmla="*/ 2668 h 3159"/>
              <a:gd name="T24" fmla="*/ 1355 w 2220"/>
              <a:gd name="T25" fmla="*/ 2651 h 3159"/>
              <a:gd name="T26" fmla="*/ 1458 w 2220"/>
              <a:gd name="T27" fmla="*/ 2573 h 3159"/>
              <a:gd name="T28" fmla="*/ 1620 w 2220"/>
              <a:gd name="T29" fmla="*/ 2555 h 3159"/>
              <a:gd name="T30" fmla="*/ 1712 w 2220"/>
              <a:gd name="T31" fmla="*/ 2428 h 3159"/>
              <a:gd name="T32" fmla="*/ 1803 w 2220"/>
              <a:gd name="T33" fmla="*/ 2396 h 3159"/>
              <a:gd name="T34" fmla="*/ 1870 w 2220"/>
              <a:gd name="T35" fmla="*/ 2339 h 3159"/>
              <a:gd name="T36" fmla="*/ 1990 w 2220"/>
              <a:gd name="T37" fmla="*/ 2234 h 3159"/>
              <a:gd name="T38" fmla="*/ 2075 w 2220"/>
              <a:gd name="T39" fmla="*/ 2202 h 3159"/>
              <a:gd name="T40" fmla="*/ 2160 w 2220"/>
              <a:gd name="T41" fmla="*/ 2015 h 3159"/>
              <a:gd name="T42" fmla="*/ 2118 w 2220"/>
              <a:gd name="T43" fmla="*/ 1895 h 3159"/>
              <a:gd name="T44" fmla="*/ 2145 w 2220"/>
              <a:gd name="T45" fmla="*/ 1820 h 3159"/>
              <a:gd name="T46" fmla="*/ 2220 w 2220"/>
              <a:gd name="T47" fmla="*/ 1617 h 3159"/>
              <a:gd name="T48" fmla="*/ 2086 w 2220"/>
              <a:gd name="T49" fmla="*/ 1430 h 3159"/>
              <a:gd name="T50" fmla="*/ 1990 w 2220"/>
              <a:gd name="T51" fmla="*/ 999 h 3159"/>
              <a:gd name="T52" fmla="*/ 1959 w 2220"/>
              <a:gd name="T53" fmla="*/ 763 h 3159"/>
              <a:gd name="T54" fmla="*/ 1941 w 2220"/>
              <a:gd name="T55" fmla="*/ 678 h 3159"/>
              <a:gd name="T56" fmla="*/ 1990 w 2220"/>
              <a:gd name="T57" fmla="*/ 540 h 3159"/>
              <a:gd name="T58" fmla="*/ 1888 w 2220"/>
              <a:gd name="T59" fmla="*/ 254 h 3159"/>
              <a:gd name="T60" fmla="*/ 1916 w 2220"/>
              <a:gd name="T61" fmla="*/ 212 h 3159"/>
              <a:gd name="T62" fmla="*/ 1881 w 2220"/>
              <a:gd name="T63" fmla="*/ 159 h 3159"/>
              <a:gd name="T64" fmla="*/ 1916 w 2220"/>
              <a:gd name="T65" fmla="*/ 50 h 3159"/>
              <a:gd name="T66" fmla="*/ 1821 w 2220"/>
              <a:gd name="T67" fmla="*/ 25 h 3159"/>
              <a:gd name="T68" fmla="*/ 1694 w 2220"/>
              <a:gd name="T69" fmla="*/ 0 h 3159"/>
              <a:gd name="T70" fmla="*/ 1634 w 2220"/>
              <a:gd name="T71" fmla="*/ 117 h 3159"/>
              <a:gd name="T72" fmla="*/ 1482 w 2220"/>
              <a:gd name="T73" fmla="*/ 219 h 3159"/>
              <a:gd name="T74" fmla="*/ 1408 w 2220"/>
              <a:gd name="T75" fmla="*/ 226 h 3159"/>
              <a:gd name="T76" fmla="*/ 1281 w 2220"/>
              <a:gd name="T77" fmla="*/ 438 h 3159"/>
              <a:gd name="T78" fmla="*/ 1228 w 2220"/>
              <a:gd name="T79" fmla="*/ 558 h 3159"/>
              <a:gd name="T80" fmla="*/ 1295 w 2220"/>
              <a:gd name="T81" fmla="*/ 625 h 3159"/>
              <a:gd name="T82" fmla="*/ 1264 w 2220"/>
              <a:gd name="T83" fmla="*/ 734 h 3159"/>
              <a:gd name="T84" fmla="*/ 1324 w 2220"/>
              <a:gd name="T85" fmla="*/ 879 h 3159"/>
              <a:gd name="T86" fmla="*/ 1306 w 2220"/>
              <a:gd name="T87" fmla="*/ 957 h 3159"/>
              <a:gd name="T88" fmla="*/ 1186 w 2220"/>
              <a:gd name="T89" fmla="*/ 1091 h 3159"/>
              <a:gd name="T90" fmla="*/ 1196 w 2220"/>
              <a:gd name="T91" fmla="*/ 1235 h 3159"/>
              <a:gd name="T92" fmla="*/ 1270 w 2220"/>
              <a:gd name="T93" fmla="*/ 1327 h 3159"/>
              <a:gd name="T94" fmla="*/ 1239 w 2220"/>
              <a:gd name="T95" fmla="*/ 1507 h 3159"/>
              <a:gd name="T96" fmla="*/ 1052 w 2220"/>
              <a:gd name="T97" fmla="*/ 1567 h 3159"/>
              <a:gd name="T98" fmla="*/ 925 w 2220"/>
              <a:gd name="T99" fmla="*/ 1490 h 3159"/>
              <a:gd name="T100" fmla="*/ 773 w 2220"/>
              <a:gd name="T101" fmla="*/ 1539 h 3159"/>
              <a:gd name="T102" fmla="*/ 561 w 2220"/>
              <a:gd name="T103" fmla="*/ 1719 h 3159"/>
              <a:gd name="T104" fmla="*/ 247 w 2220"/>
              <a:gd name="T105" fmla="*/ 1835 h 3159"/>
              <a:gd name="T106" fmla="*/ 145 w 2220"/>
              <a:gd name="T107" fmla="*/ 2082 h 3159"/>
              <a:gd name="T108" fmla="*/ 11 w 2220"/>
              <a:gd name="T109" fmla="*/ 2404 h 3159"/>
              <a:gd name="T110" fmla="*/ 60 w 2220"/>
              <a:gd name="T111" fmla="*/ 2608 h 3159"/>
              <a:gd name="T112" fmla="*/ 0 w 2220"/>
              <a:gd name="T113" fmla="*/ 2894 h 3159"/>
              <a:gd name="T114" fmla="*/ 80 w 2220"/>
              <a:gd name="T115" fmla="*/ 2919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20" h="3159">
                <a:moveTo>
                  <a:pt x="80" y="2919"/>
                </a:moveTo>
                <a:lnTo>
                  <a:pt x="138" y="2936"/>
                </a:lnTo>
                <a:lnTo>
                  <a:pt x="332" y="3159"/>
                </a:lnTo>
                <a:lnTo>
                  <a:pt x="448" y="3148"/>
                </a:lnTo>
                <a:lnTo>
                  <a:pt x="561" y="3074"/>
                </a:lnTo>
                <a:lnTo>
                  <a:pt x="720" y="3049"/>
                </a:lnTo>
                <a:lnTo>
                  <a:pt x="872" y="2845"/>
                </a:lnTo>
                <a:lnTo>
                  <a:pt x="872" y="2608"/>
                </a:lnTo>
                <a:lnTo>
                  <a:pt x="956" y="2566"/>
                </a:lnTo>
                <a:lnTo>
                  <a:pt x="1069" y="2598"/>
                </a:lnTo>
                <a:lnTo>
                  <a:pt x="1154" y="2598"/>
                </a:lnTo>
                <a:lnTo>
                  <a:pt x="1253" y="2668"/>
                </a:lnTo>
                <a:lnTo>
                  <a:pt x="1355" y="2651"/>
                </a:lnTo>
                <a:lnTo>
                  <a:pt x="1458" y="2573"/>
                </a:lnTo>
                <a:lnTo>
                  <a:pt x="1620" y="2555"/>
                </a:lnTo>
                <a:lnTo>
                  <a:pt x="1712" y="2428"/>
                </a:lnTo>
                <a:lnTo>
                  <a:pt x="1803" y="2396"/>
                </a:lnTo>
                <a:lnTo>
                  <a:pt x="1870" y="2339"/>
                </a:lnTo>
                <a:lnTo>
                  <a:pt x="1990" y="2234"/>
                </a:lnTo>
                <a:lnTo>
                  <a:pt x="2075" y="2202"/>
                </a:lnTo>
                <a:lnTo>
                  <a:pt x="2160" y="2015"/>
                </a:lnTo>
                <a:lnTo>
                  <a:pt x="2118" y="1895"/>
                </a:lnTo>
                <a:lnTo>
                  <a:pt x="2145" y="1820"/>
                </a:lnTo>
                <a:lnTo>
                  <a:pt x="2220" y="1617"/>
                </a:lnTo>
                <a:lnTo>
                  <a:pt x="2086" y="1430"/>
                </a:lnTo>
                <a:lnTo>
                  <a:pt x="1990" y="999"/>
                </a:lnTo>
                <a:lnTo>
                  <a:pt x="1959" y="763"/>
                </a:lnTo>
                <a:lnTo>
                  <a:pt x="1941" y="678"/>
                </a:lnTo>
                <a:lnTo>
                  <a:pt x="1990" y="540"/>
                </a:lnTo>
                <a:lnTo>
                  <a:pt x="1888" y="254"/>
                </a:lnTo>
                <a:lnTo>
                  <a:pt x="1916" y="212"/>
                </a:lnTo>
                <a:lnTo>
                  <a:pt x="1881" y="159"/>
                </a:lnTo>
                <a:lnTo>
                  <a:pt x="1916" y="50"/>
                </a:lnTo>
                <a:lnTo>
                  <a:pt x="1821" y="25"/>
                </a:lnTo>
                <a:lnTo>
                  <a:pt x="1694" y="0"/>
                </a:lnTo>
                <a:lnTo>
                  <a:pt x="1634" y="117"/>
                </a:lnTo>
                <a:lnTo>
                  <a:pt x="1482" y="219"/>
                </a:lnTo>
                <a:lnTo>
                  <a:pt x="1408" y="226"/>
                </a:lnTo>
                <a:lnTo>
                  <a:pt x="1281" y="438"/>
                </a:lnTo>
                <a:lnTo>
                  <a:pt x="1228" y="558"/>
                </a:lnTo>
                <a:lnTo>
                  <a:pt x="1295" y="625"/>
                </a:lnTo>
                <a:lnTo>
                  <a:pt x="1264" y="734"/>
                </a:lnTo>
                <a:lnTo>
                  <a:pt x="1324" y="879"/>
                </a:lnTo>
                <a:lnTo>
                  <a:pt x="1306" y="957"/>
                </a:lnTo>
                <a:lnTo>
                  <a:pt x="1186" y="1091"/>
                </a:lnTo>
                <a:lnTo>
                  <a:pt x="1196" y="1235"/>
                </a:lnTo>
                <a:lnTo>
                  <a:pt x="1270" y="1327"/>
                </a:lnTo>
                <a:lnTo>
                  <a:pt x="1239" y="1507"/>
                </a:lnTo>
                <a:lnTo>
                  <a:pt x="1052" y="1567"/>
                </a:lnTo>
                <a:lnTo>
                  <a:pt x="925" y="1490"/>
                </a:lnTo>
                <a:lnTo>
                  <a:pt x="773" y="1539"/>
                </a:lnTo>
                <a:lnTo>
                  <a:pt x="561" y="1719"/>
                </a:lnTo>
                <a:lnTo>
                  <a:pt x="247" y="1835"/>
                </a:lnTo>
                <a:lnTo>
                  <a:pt x="145" y="2082"/>
                </a:lnTo>
                <a:lnTo>
                  <a:pt x="11" y="2404"/>
                </a:lnTo>
                <a:lnTo>
                  <a:pt x="60" y="2608"/>
                </a:lnTo>
                <a:lnTo>
                  <a:pt x="0" y="2894"/>
                </a:lnTo>
                <a:lnTo>
                  <a:pt x="80" y="2919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BCD0B952-6176-494A-82C9-F2C0EEF585E4}"/>
              </a:ext>
            </a:extLst>
          </p:cNvPr>
          <p:cNvSpPr>
            <a:spLocks/>
          </p:cNvSpPr>
          <p:nvPr/>
        </p:nvSpPr>
        <p:spPr bwMode="auto">
          <a:xfrm>
            <a:off x="6831013" y="3287713"/>
            <a:ext cx="257175" cy="301625"/>
          </a:xfrm>
          <a:custGeom>
            <a:avLst/>
            <a:gdLst>
              <a:gd name="T0" fmla="*/ 279 w 709"/>
              <a:gd name="T1" fmla="*/ 812 h 829"/>
              <a:gd name="T2" fmla="*/ 406 w 709"/>
              <a:gd name="T3" fmla="*/ 653 h 829"/>
              <a:gd name="T4" fmla="*/ 643 w 709"/>
              <a:gd name="T5" fmla="*/ 491 h 829"/>
              <a:gd name="T6" fmla="*/ 709 w 709"/>
              <a:gd name="T7" fmla="*/ 427 h 829"/>
              <a:gd name="T8" fmla="*/ 709 w 709"/>
              <a:gd name="T9" fmla="*/ 426 h 829"/>
              <a:gd name="T10" fmla="*/ 544 w 709"/>
              <a:gd name="T11" fmla="*/ 261 h 829"/>
              <a:gd name="T12" fmla="*/ 110 w 709"/>
              <a:gd name="T13" fmla="*/ 0 h 829"/>
              <a:gd name="T14" fmla="*/ 103 w 709"/>
              <a:gd name="T15" fmla="*/ 67 h 829"/>
              <a:gd name="T16" fmla="*/ 145 w 709"/>
              <a:gd name="T17" fmla="*/ 201 h 829"/>
              <a:gd name="T18" fmla="*/ 187 w 709"/>
              <a:gd name="T19" fmla="*/ 272 h 829"/>
              <a:gd name="T20" fmla="*/ 135 w 709"/>
              <a:gd name="T21" fmla="*/ 498 h 829"/>
              <a:gd name="T22" fmla="*/ 0 w 709"/>
              <a:gd name="T23" fmla="*/ 515 h 829"/>
              <a:gd name="T24" fmla="*/ 103 w 709"/>
              <a:gd name="T25" fmla="*/ 769 h 829"/>
              <a:gd name="T26" fmla="*/ 177 w 709"/>
              <a:gd name="T27" fmla="*/ 829 h 829"/>
              <a:gd name="T28" fmla="*/ 279 w 709"/>
              <a:gd name="T29" fmla="*/ 812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829">
                <a:moveTo>
                  <a:pt x="279" y="812"/>
                </a:moveTo>
                <a:lnTo>
                  <a:pt x="406" y="653"/>
                </a:lnTo>
                <a:lnTo>
                  <a:pt x="643" y="491"/>
                </a:lnTo>
                <a:lnTo>
                  <a:pt x="709" y="427"/>
                </a:lnTo>
                <a:lnTo>
                  <a:pt x="709" y="426"/>
                </a:lnTo>
                <a:lnTo>
                  <a:pt x="544" y="261"/>
                </a:lnTo>
                <a:lnTo>
                  <a:pt x="110" y="0"/>
                </a:lnTo>
                <a:lnTo>
                  <a:pt x="103" y="67"/>
                </a:lnTo>
                <a:lnTo>
                  <a:pt x="145" y="201"/>
                </a:lnTo>
                <a:lnTo>
                  <a:pt x="187" y="272"/>
                </a:lnTo>
                <a:lnTo>
                  <a:pt x="135" y="498"/>
                </a:lnTo>
                <a:lnTo>
                  <a:pt x="0" y="515"/>
                </a:lnTo>
                <a:lnTo>
                  <a:pt x="103" y="769"/>
                </a:lnTo>
                <a:lnTo>
                  <a:pt x="177" y="829"/>
                </a:lnTo>
                <a:lnTo>
                  <a:pt x="279" y="812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97DF08FD-CE8A-42A9-9F17-C6B1EAF8441D}"/>
              </a:ext>
            </a:extLst>
          </p:cNvPr>
          <p:cNvSpPr>
            <a:spLocks/>
          </p:cNvSpPr>
          <p:nvPr/>
        </p:nvSpPr>
        <p:spPr bwMode="auto">
          <a:xfrm>
            <a:off x="6848476" y="3205163"/>
            <a:ext cx="422275" cy="238125"/>
          </a:xfrm>
          <a:custGeom>
            <a:avLst/>
            <a:gdLst>
              <a:gd name="T0" fmla="*/ 1161 w 1161"/>
              <a:gd name="T1" fmla="*/ 67 h 656"/>
              <a:gd name="T2" fmla="*/ 840 w 1161"/>
              <a:gd name="T3" fmla="*/ 49 h 656"/>
              <a:gd name="T4" fmla="*/ 713 w 1161"/>
              <a:gd name="T5" fmla="*/ 152 h 656"/>
              <a:gd name="T6" fmla="*/ 434 w 1161"/>
              <a:gd name="T7" fmla="*/ 176 h 656"/>
              <a:gd name="T8" fmla="*/ 367 w 1161"/>
              <a:gd name="T9" fmla="*/ 127 h 656"/>
              <a:gd name="T10" fmla="*/ 169 w 1161"/>
              <a:gd name="T11" fmla="*/ 0 h 656"/>
              <a:gd name="T12" fmla="*/ 0 w 1161"/>
              <a:gd name="T13" fmla="*/ 127 h 656"/>
              <a:gd name="T14" fmla="*/ 60 w 1161"/>
              <a:gd name="T15" fmla="*/ 229 h 656"/>
              <a:gd name="T16" fmla="*/ 494 w 1161"/>
              <a:gd name="T17" fmla="*/ 490 h 656"/>
              <a:gd name="T18" fmla="*/ 659 w 1161"/>
              <a:gd name="T19" fmla="*/ 655 h 656"/>
              <a:gd name="T20" fmla="*/ 659 w 1161"/>
              <a:gd name="T21" fmla="*/ 656 h 656"/>
              <a:gd name="T22" fmla="*/ 1101 w 1161"/>
              <a:gd name="T23" fmla="*/ 229 h 656"/>
              <a:gd name="T24" fmla="*/ 1161 w 1161"/>
              <a:gd name="T25" fmla="*/ 67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1" h="656">
                <a:moveTo>
                  <a:pt x="1161" y="67"/>
                </a:moveTo>
                <a:lnTo>
                  <a:pt x="840" y="49"/>
                </a:lnTo>
                <a:lnTo>
                  <a:pt x="713" y="152"/>
                </a:lnTo>
                <a:lnTo>
                  <a:pt x="434" y="176"/>
                </a:lnTo>
                <a:lnTo>
                  <a:pt x="367" y="127"/>
                </a:lnTo>
                <a:lnTo>
                  <a:pt x="169" y="0"/>
                </a:lnTo>
                <a:lnTo>
                  <a:pt x="0" y="127"/>
                </a:lnTo>
                <a:lnTo>
                  <a:pt x="60" y="229"/>
                </a:lnTo>
                <a:lnTo>
                  <a:pt x="494" y="490"/>
                </a:lnTo>
                <a:lnTo>
                  <a:pt x="659" y="655"/>
                </a:lnTo>
                <a:lnTo>
                  <a:pt x="659" y="656"/>
                </a:lnTo>
                <a:lnTo>
                  <a:pt x="1101" y="229"/>
                </a:lnTo>
                <a:lnTo>
                  <a:pt x="1161" y="67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5C16BBF7-11AA-41A1-B28D-CF79ACCEF17E}"/>
              </a:ext>
            </a:extLst>
          </p:cNvPr>
          <p:cNvSpPr>
            <a:spLocks/>
          </p:cNvSpPr>
          <p:nvPr/>
        </p:nvSpPr>
        <p:spPr bwMode="auto">
          <a:xfrm>
            <a:off x="6411913" y="2955926"/>
            <a:ext cx="923925" cy="312738"/>
          </a:xfrm>
          <a:custGeom>
            <a:avLst/>
            <a:gdLst>
              <a:gd name="T0" fmla="*/ 1028 w 2545"/>
              <a:gd name="T1" fmla="*/ 142 h 862"/>
              <a:gd name="T2" fmla="*/ 893 w 2545"/>
              <a:gd name="T3" fmla="*/ 227 h 862"/>
              <a:gd name="T4" fmla="*/ 706 w 2545"/>
              <a:gd name="T5" fmla="*/ 44 h 862"/>
              <a:gd name="T6" fmla="*/ 275 w 2545"/>
              <a:gd name="T7" fmla="*/ 0 h 862"/>
              <a:gd name="T8" fmla="*/ 248 w 2545"/>
              <a:gd name="T9" fmla="*/ 75 h 862"/>
              <a:gd name="T10" fmla="*/ 290 w 2545"/>
              <a:gd name="T11" fmla="*/ 195 h 862"/>
              <a:gd name="T12" fmla="*/ 205 w 2545"/>
              <a:gd name="T13" fmla="*/ 382 h 862"/>
              <a:gd name="T14" fmla="*/ 120 w 2545"/>
              <a:gd name="T15" fmla="*/ 414 h 862"/>
              <a:gd name="T16" fmla="*/ 0 w 2545"/>
              <a:gd name="T17" fmla="*/ 519 h 862"/>
              <a:gd name="T18" fmla="*/ 89 w 2545"/>
              <a:gd name="T19" fmla="*/ 566 h 862"/>
              <a:gd name="T20" fmla="*/ 113 w 2545"/>
              <a:gd name="T21" fmla="*/ 636 h 862"/>
              <a:gd name="T22" fmla="*/ 120 w 2545"/>
              <a:gd name="T23" fmla="*/ 686 h 862"/>
              <a:gd name="T24" fmla="*/ 188 w 2545"/>
              <a:gd name="T25" fmla="*/ 763 h 862"/>
              <a:gd name="T26" fmla="*/ 198 w 2545"/>
              <a:gd name="T27" fmla="*/ 831 h 862"/>
              <a:gd name="T28" fmla="*/ 258 w 2545"/>
              <a:gd name="T29" fmla="*/ 838 h 862"/>
              <a:gd name="T30" fmla="*/ 325 w 2545"/>
              <a:gd name="T31" fmla="*/ 820 h 862"/>
              <a:gd name="T32" fmla="*/ 350 w 2545"/>
              <a:gd name="T33" fmla="*/ 771 h 862"/>
              <a:gd name="T34" fmla="*/ 410 w 2545"/>
              <a:gd name="T35" fmla="*/ 704 h 862"/>
              <a:gd name="T36" fmla="*/ 442 w 2545"/>
              <a:gd name="T37" fmla="*/ 710 h 862"/>
              <a:gd name="T38" fmla="*/ 512 w 2545"/>
              <a:gd name="T39" fmla="*/ 668 h 862"/>
              <a:gd name="T40" fmla="*/ 738 w 2545"/>
              <a:gd name="T41" fmla="*/ 492 h 862"/>
              <a:gd name="T42" fmla="*/ 841 w 2545"/>
              <a:gd name="T43" fmla="*/ 576 h 862"/>
              <a:gd name="T44" fmla="*/ 985 w 2545"/>
              <a:gd name="T45" fmla="*/ 619 h 862"/>
              <a:gd name="T46" fmla="*/ 1034 w 2545"/>
              <a:gd name="T47" fmla="*/ 686 h 862"/>
              <a:gd name="T48" fmla="*/ 1094 w 2545"/>
              <a:gd name="T49" fmla="*/ 661 h 862"/>
              <a:gd name="T50" fmla="*/ 1204 w 2545"/>
              <a:gd name="T51" fmla="*/ 813 h 862"/>
              <a:gd name="T52" fmla="*/ 1373 w 2545"/>
              <a:gd name="T53" fmla="*/ 686 h 862"/>
              <a:gd name="T54" fmla="*/ 1571 w 2545"/>
              <a:gd name="T55" fmla="*/ 813 h 862"/>
              <a:gd name="T56" fmla="*/ 1638 w 2545"/>
              <a:gd name="T57" fmla="*/ 862 h 862"/>
              <a:gd name="T58" fmla="*/ 1917 w 2545"/>
              <a:gd name="T59" fmla="*/ 838 h 862"/>
              <a:gd name="T60" fmla="*/ 2044 w 2545"/>
              <a:gd name="T61" fmla="*/ 735 h 862"/>
              <a:gd name="T62" fmla="*/ 2365 w 2545"/>
              <a:gd name="T63" fmla="*/ 753 h 862"/>
              <a:gd name="T64" fmla="*/ 2503 w 2545"/>
              <a:gd name="T65" fmla="*/ 456 h 862"/>
              <a:gd name="T66" fmla="*/ 2510 w 2545"/>
              <a:gd name="T67" fmla="*/ 255 h 862"/>
              <a:gd name="T68" fmla="*/ 2545 w 2545"/>
              <a:gd name="T69" fmla="*/ 68 h 862"/>
              <a:gd name="T70" fmla="*/ 2347 w 2545"/>
              <a:gd name="T71" fmla="*/ 128 h 862"/>
              <a:gd name="T72" fmla="*/ 2238 w 2545"/>
              <a:gd name="T73" fmla="*/ 227 h 862"/>
              <a:gd name="T74" fmla="*/ 1867 w 2545"/>
              <a:gd name="T75" fmla="*/ 322 h 862"/>
              <a:gd name="T76" fmla="*/ 1765 w 2545"/>
              <a:gd name="T77" fmla="*/ 432 h 862"/>
              <a:gd name="T78" fmla="*/ 1670 w 2545"/>
              <a:gd name="T79" fmla="*/ 432 h 862"/>
              <a:gd name="T80" fmla="*/ 1656 w 2545"/>
              <a:gd name="T81" fmla="*/ 382 h 862"/>
              <a:gd name="T82" fmla="*/ 1578 w 2545"/>
              <a:gd name="T83" fmla="*/ 287 h 862"/>
              <a:gd name="T84" fmla="*/ 1723 w 2545"/>
              <a:gd name="T85" fmla="*/ 86 h 862"/>
              <a:gd name="T86" fmla="*/ 1687 w 2545"/>
              <a:gd name="T87" fmla="*/ 51 h 862"/>
              <a:gd name="T88" fmla="*/ 1585 w 2545"/>
              <a:gd name="T89" fmla="*/ 15 h 862"/>
              <a:gd name="T90" fmla="*/ 1359 w 2545"/>
              <a:gd name="T91" fmla="*/ 178 h 862"/>
              <a:gd name="T92" fmla="*/ 1215 w 2545"/>
              <a:gd name="T93" fmla="*/ 238 h 862"/>
              <a:gd name="T94" fmla="*/ 1154 w 2545"/>
              <a:gd name="T95" fmla="*/ 185 h 862"/>
              <a:gd name="T96" fmla="*/ 1077 w 2545"/>
              <a:gd name="T97" fmla="*/ 195 h 862"/>
              <a:gd name="T98" fmla="*/ 1028 w 2545"/>
              <a:gd name="T99" fmla="*/ 14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45" h="862">
                <a:moveTo>
                  <a:pt x="1028" y="142"/>
                </a:moveTo>
                <a:lnTo>
                  <a:pt x="893" y="227"/>
                </a:lnTo>
                <a:lnTo>
                  <a:pt x="706" y="44"/>
                </a:lnTo>
                <a:lnTo>
                  <a:pt x="275" y="0"/>
                </a:lnTo>
                <a:lnTo>
                  <a:pt x="248" y="75"/>
                </a:lnTo>
                <a:lnTo>
                  <a:pt x="290" y="195"/>
                </a:lnTo>
                <a:lnTo>
                  <a:pt x="205" y="382"/>
                </a:lnTo>
                <a:lnTo>
                  <a:pt x="120" y="414"/>
                </a:lnTo>
                <a:lnTo>
                  <a:pt x="0" y="519"/>
                </a:lnTo>
                <a:lnTo>
                  <a:pt x="89" y="566"/>
                </a:lnTo>
                <a:lnTo>
                  <a:pt x="113" y="636"/>
                </a:lnTo>
                <a:lnTo>
                  <a:pt x="120" y="686"/>
                </a:lnTo>
                <a:lnTo>
                  <a:pt x="188" y="763"/>
                </a:lnTo>
                <a:lnTo>
                  <a:pt x="198" y="831"/>
                </a:lnTo>
                <a:lnTo>
                  <a:pt x="258" y="838"/>
                </a:lnTo>
                <a:lnTo>
                  <a:pt x="325" y="820"/>
                </a:lnTo>
                <a:lnTo>
                  <a:pt x="350" y="771"/>
                </a:lnTo>
                <a:lnTo>
                  <a:pt x="410" y="704"/>
                </a:lnTo>
                <a:lnTo>
                  <a:pt x="442" y="710"/>
                </a:lnTo>
                <a:lnTo>
                  <a:pt x="512" y="668"/>
                </a:lnTo>
                <a:lnTo>
                  <a:pt x="738" y="492"/>
                </a:lnTo>
                <a:lnTo>
                  <a:pt x="841" y="576"/>
                </a:lnTo>
                <a:lnTo>
                  <a:pt x="985" y="619"/>
                </a:lnTo>
                <a:lnTo>
                  <a:pt x="1034" y="686"/>
                </a:lnTo>
                <a:lnTo>
                  <a:pt x="1094" y="661"/>
                </a:lnTo>
                <a:lnTo>
                  <a:pt x="1204" y="813"/>
                </a:lnTo>
                <a:lnTo>
                  <a:pt x="1373" y="686"/>
                </a:lnTo>
                <a:lnTo>
                  <a:pt x="1571" y="813"/>
                </a:lnTo>
                <a:lnTo>
                  <a:pt x="1638" y="862"/>
                </a:lnTo>
                <a:lnTo>
                  <a:pt x="1917" y="838"/>
                </a:lnTo>
                <a:lnTo>
                  <a:pt x="2044" y="735"/>
                </a:lnTo>
                <a:lnTo>
                  <a:pt x="2365" y="753"/>
                </a:lnTo>
                <a:lnTo>
                  <a:pt x="2503" y="456"/>
                </a:lnTo>
                <a:lnTo>
                  <a:pt x="2510" y="255"/>
                </a:lnTo>
                <a:lnTo>
                  <a:pt x="2545" y="68"/>
                </a:lnTo>
                <a:lnTo>
                  <a:pt x="2347" y="128"/>
                </a:lnTo>
                <a:lnTo>
                  <a:pt x="2238" y="227"/>
                </a:lnTo>
                <a:lnTo>
                  <a:pt x="1867" y="322"/>
                </a:lnTo>
                <a:lnTo>
                  <a:pt x="1765" y="432"/>
                </a:lnTo>
                <a:lnTo>
                  <a:pt x="1670" y="432"/>
                </a:lnTo>
                <a:lnTo>
                  <a:pt x="1656" y="382"/>
                </a:lnTo>
                <a:lnTo>
                  <a:pt x="1578" y="287"/>
                </a:lnTo>
                <a:lnTo>
                  <a:pt x="1723" y="86"/>
                </a:lnTo>
                <a:lnTo>
                  <a:pt x="1687" y="51"/>
                </a:lnTo>
                <a:lnTo>
                  <a:pt x="1585" y="15"/>
                </a:lnTo>
                <a:lnTo>
                  <a:pt x="1359" y="178"/>
                </a:lnTo>
                <a:lnTo>
                  <a:pt x="1215" y="238"/>
                </a:lnTo>
                <a:lnTo>
                  <a:pt x="1154" y="185"/>
                </a:lnTo>
                <a:lnTo>
                  <a:pt x="1077" y="195"/>
                </a:lnTo>
                <a:lnTo>
                  <a:pt x="1028" y="142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2107ABE5-2986-428D-87C0-887978E89F08}"/>
              </a:ext>
            </a:extLst>
          </p:cNvPr>
          <p:cNvSpPr>
            <a:spLocks/>
          </p:cNvSpPr>
          <p:nvPr/>
        </p:nvSpPr>
        <p:spPr bwMode="auto">
          <a:xfrm>
            <a:off x="6784976" y="2782888"/>
            <a:ext cx="550863" cy="330200"/>
          </a:xfrm>
          <a:custGeom>
            <a:avLst/>
            <a:gdLst>
              <a:gd name="T0" fmla="*/ 1450 w 1517"/>
              <a:gd name="T1" fmla="*/ 241 h 907"/>
              <a:gd name="T2" fmla="*/ 1263 w 1517"/>
              <a:gd name="T3" fmla="*/ 229 h 907"/>
              <a:gd name="T4" fmla="*/ 1076 w 1517"/>
              <a:gd name="T5" fmla="*/ 229 h 907"/>
              <a:gd name="T6" fmla="*/ 938 w 1517"/>
              <a:gd name="T7" fmla="*/ 145 h 907"/>
              <a:gd name="T8" fmla="*/ 882 w 1517"/>
              <a:gd name="T9" fmla="*/ 187 h 907"/>
              <a:gd name="T10" fmla="*/ 839 w 1517"/>
              <a:gd name="T11" fmla="*/ 363 h 907"/>
              <a:gd name="T12" fmla="*/ 786 w 1517"/>
              <a:gd name="T13" fmla="*/ 381 h 907"/>
              <a:gd name="T14" fmla="*/ 737 w 1517"/>
              <a:gd name="T15" fmla="*/ 314 h 907"/>
              <a:gd name="T16" fmla="*/ 599 w 1517"/>
              <a:gd name="T17" fmla="*/ 307 h 907"/>
              <a:gd name="T18" fmla="*/ 515 w 1517"/>
              <a:gd name="T19" fmla="*/ 265 h 907"/>
              <a:gd name="T20" fmla="*/ 515 w 1517"/>
              <a:gd name="T21" fmla="*/ 205 h 907"/>
              <a:gd name="T22" fmla="*/ 599 w 1517"/>
              <a:gd name="T23" fmla="*/ 60 h 907"/>
              <a:gd name="T24" fmla="*/ 599 w 1517"/>
              <a:gd name="T25" fmla="*/ 10 h 907"/>
              <a:gd name="T26" fmla="*/ 575 w 1517"/>
              <a:gd name="T27" fmla="*/ 0 h 907"/>
              <a:gd name="T28" fmla="*/ 373 w 1517"/>
              <a:gd name="T29" fmla="*/ 67 h 907"/>
              <a:gd name="T30" fmla="*/ 261 w 1517"/>
              <a:gd name="T31" fmla="*/ 169 h 907"/>
              <a:gd name="T32" fmla="*/ 76 w 1517"/>
              <a:gd name="T33" fmla="*/ 130 h 907"/>
              <a:gd name="T34" fmla="*/ 0 w 1517"/>
              <a:gd name="T35" fmla="*/ 363 h 907"/>
              <a:gd name="T36" fmla="*/ 77 w 1517"/>
              <a:gd name="T37" fmla="*/ 501 h 907"/>
              <a:gd name="T38" fmla="*/ 0 w 1517"/>
              <a:gd name="T39" fmla="*/ 617 h 907"/>
              <a:gd name="T40" fmla="*/ 49 w 1517"/>
              <a:gd name="T41" fmla="*/ 670 h 907"/>
              <a:gd name="T42" fmla="*/ 126 w 1517"/>
              <a:gd name="T43" fmla="*/ 660 h 907"/>
              <a:gd name="T44" fmla="*/ 187 w 1517"/>
              <a:gd name="T45" fmla="*/ 713 h 907"/>
              <a:gd name="T46" fmla="*/ 331 w 1517"/>
              <a:gd name="T47" fmla="*/ 653 h 907"/>
              <a:gd name="T48" fmla="*/ 557 w 1517"/>
              <a:gd name="T49" fmla="*/ 490 h 907"/>
              <a:gd name="T50" fmla="*/ 659 w 1517"/>
              <a:gd name="T51" fmla="*/ 526 h 907"/>
              <a:gd name="T52" fmla="*/ 695 w 1517"/>
              <a:gd name="T53" fmla="*/ 561 h 907"/>
              <a:gd name="T54" fmla="*/ 550 w 1517"/>
              <a:gd name="T55" fmla="*/ 762 h 907"/>
              <a:gd name="T56" fmla="*/ 628 w 1517"/>
              <a:gd name="T57" fmla="*/ 857 h 907"/>
              <a:gd name="T58" fmla="*/ 642 w 1517"/>
              <a:gd name="T59" fmla="*/ 907 h 907"/>
              <a:gd name="T60" fmla="*/ 737 w 1517"/>
              <a:gd name="T61" fmla="*/ 907 h 907"/>
              <a:gd name="T62" fmla="*/ 839 w 1517"/>
              <a:gd name="T63" fmla="*/ 797 h 907"/>
              <a:gd name="T64" fmla="*/ 1210 w 1517"/>
              <a:gd name="T65" fmla="*/ 702 h 907"/>
              <a:gd name="T66" fmla="*/ 1319 w 1517"/>
              <a:gd name="T67" fmla="*/ 603 h 907"/>
              <a:gd name="T68" fmla="*/ 1517 w 1517"/>
              <a:gd name="T69" fmla="*/ 543 h 907"/>
              <a:gd name="T70" fmla="*/ 1450 w 1517"/>
              <a:gd name="T71" fmla="*/ 241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17" h="907">
                <a:moveTo>
                  <a:pt x="1450" y="241"/>
                </a:moveTo>
                <a:lnTo>
                  <a:pt x="1263" y="229"/>
                </a:lnTo>
                <a:lnTo>
                  <a:pt x="1076" y="229"/>
                </a:lnTo>
                <a:lnTo>
                  <a:pt x="938" y="145"/>
                </a:lnTo>
                <a:lnTo>
                  <a:pt x="882" y="187"/>
                </a:lnTo>
                <a:lnTo>
                  <a:pt x="839" y="363"/>
                </a:lnTo>
                <a:lnTo>
                  <a:pt x="786" y="381"/>
                </a:lnTo>
                <a:lnTo>
                  <a:pt x="737" y="314"/>
                </a:lnTo>
                <a:lnTo>
                  <a:pt x="599" y="307"/>
                </a:lnTo>
                <a:lnTo>
                  <a:pt x="515" y="265"/>
                </a:lnTo>
                <a:lnTo>
                  <a:pt x="515" y="205"/>
                </a:lnTo>
                <a:lnTo>
                  <a:pt x="599" y="60"/>
                </a:lnTo>
                <a:lnTo>
                  <a:pt x="599" y="10"/>
                </a:lnTo>
                <a:lnTo>
                  <a:pt x="575" y="0"/>
                </a:lnTo>
                <a:lnTo>
                  <a:pt x="373" y="67"/>
                </a:lnTo>
                <a:lnTo>
                  <a:pt x="261" y="169"/>
                </a:lnTo>
                <a:lnTo>
                  <a:pt x="76" y="130"/>
                </a:lnTo>
                <a:lnTo>
                  <a:pt x="0" y="363"/>
                </a:lnTo>
                <a:lnTo>
                  <a:pt x="77" y="501"/>
                </a:lnTo>
                <a:lnTo>
                  <a:pt x="0" y="617"/>
                </a:lnTo>
                <a:lnTo>
                  <a:pt x="49" y="670"/>
                </a:lnTo>
                <a:lnTo>
                  <a:pt x="126" y="660"/>
                </a:lnTo>
                <a:lnTo>
                  <a:pt x="187" y="713"/>
                </a:lnTo>
                <a:lnTo>
                  <a:pt x="331" y="653"/>
                </a:lnTo>
                <a:lnTo>
                  <a:pt x="557" y="490"/>
                </a:lnTo>
                <a:lnTo>
                  <a:pt x="659" y="526"/>
                </a:lnTo>
                <a:lnTo>
                  <a:pt x="695" y="561"/>
                </a:lnTo>
                <a:lnTo>
                  <a:pt x="550" y="762"/>
                </a:lnTo>
                <a:lnTo>
                  <a:pt x="628" y="857"/>
                </a:lnTo>
                <a:lnTo>
                  <a:pt x="642" y="907"/>
                </a:lnTo>
                <a:lnTo>
                  <a:pt x="737" y="907"/>
                </a:lnTo>
                <a:lnTo>
                  <a:pt x="839" y="797"/>
                </a:lnTo>
                <a:lnTo>
                  <a:pt x="1210" y="702"/>
                </a:lnTo>
                <a:lnTo>
                  <a:pt x="1319" y="603"/>
                </a:lnTo>
                <a:lnTo>
                  <a:pt x="1517" y="543"/>
                </a:lnTo>
                <a:lnTo>
                  <a:pt x="1450" y="241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8143D011-5DA0-4044-A868-444AD10F5EC0}"/>
              </a:ext>
            </a:extLst>
          </p:cNvPr>
          <p:cNvSpPr>
            <a:spLocks/>
          </p:cNvSpPr>
          <p:nvPr/>
        </p:nvSpPr>
        <p:spPr bwMode="auto">
          <a:xfrm>
            <a:off x="6416676" y="2298701"/>
            <a:ext cx="571500" cy="739775"/>
          </a:xfrm>
          <a:custGeom>
            <a:avLst/>
            <a:gdLst>
              <a:gd name="T0" fmla="*/ 1574 w 1574"/>
              <a:gd name="T1" fmla="*/ 832 h 2033"/>
              <a:gd name="T2" fmla="*/ 1507 w 1574"/>
              <a:gd name="T3" fmla="*/ 791 h 2033"/>
              <a:gd name="T4" fmla="*/ 1320 w 1574"/>
              <a:gd name="T5" fmla="*/ 579 h 2033"/>
              <a:gd name="T6" fmla="*/ 787 w 1574"/>
              <a:gd name="T7" fmla="*/ 156 h 2033"/>
              <a:gd name="T8" fmla="*/ 441 w 1574"/>
              <a:gd name="T9" fmla="*/ 0 h 2033"/>
              <a:gd name="T10" fmla="*/ 35 w 1574"/>
              <a:gd name="T11" fmla="*/ 36 h 2033"/>
              <a:gd name="T12" fmla="*/ 0 w 1574"/>
              <a:gd name="T13" fmla="*/ 145 h 2033"/>
              <a:gd name="T14" fmla="*/ 35 w 1574"/>
              <a:gd name="T15" fmla="*/ 198 h 2033"/>
              <a:gd name="T16" fmla="*/ 7 w 1574"/>
              <a:gd name="T17" fmla="*/ 240 h 2033"/>
              <a:gd name="T18" fmla="*/ 109 w 1574"/>
              <a:gd name="T19" fmla="*/ 526 h 2033"/>
              <a:gd name="T20" fmla="*/ 60 w 1574"/>
              <a:gd name="T21" fmla="*/ 664 h 2033"/>
              <a:gd name="T22" fmla="*/ 78 w 1574"/>
              <a:gd name="T23" fmla="*/ 749 h 2033"/>
              <a:gd name="T24" fmla="*/ 109 w 1574"/>
              <a:gd name="T25" fmla="*/ 985 h 2033"/>
              <a:gd name="T26" fmla="*/ 205 w 1574"/>
              <a:gd name="T27" fmla="*/ 1416 h 2033"/>
              <a:gd name="T28" fmla="*/ 339 w 1574"/>
              <a:gd name="T29" fmla="*/ 1603 h 2033"/>
              <a:gd name="T30" fmla="*/ 264 w 1574"/>
              <a:gd name="T31" fmla="*/ 1806 h 2033"/>
              <a:gd name="T32" fmla="*/ 695 w 1574"/>
              <a:gd name="T33" fmla="*/ 1850 h 2033"/>
              <a:gd name="T34" fmla="*/ 882 w 1574"/>
              <a:gd name="T35" fmla="*/ 2033 h 2033"/>
              <a:gd name="T36" fmla="*/ 1017 w 1574"/>
              <a:gd name="T37" fmla="*/ 1948 h 2033"/>
              <a:gd name="T38" fmla="*/ 1094 w 1574"/>
              <a:gd name="T39" fmla="*/ 1832 h 2033"/>
              <a:gd name="T40" fmla="*/ 1017 w 1574"/>
              <a:gd name="T41" fmla="*/ 1694 h 2033"/>
              <a:gd name="T42" fmla="*/ 1093 w 1574"/>
              <a:gd name="T43" fmla="*/ 1461 h 2033"/>
              <a:gd name="T44" fmla="*/ 1136 w 1574"/>
              <a:gd name="T45" fmla="*/ 1331 h 2033"/>
              <a:gd name="T46" fmla="*/ 1204 w 1574"/>
              <a:gd name="T47" fmla="*/ 1331 h 2033"/>
              <a:gd name="T48" fmla="*/ 1390 w 1574"/>
              <a:gd name="T49" fmla="*/ 1027 h 2033"/>
              <a:gd name="T50" fmla="*/ 1574 w 1574"/>
              <a:gd name="T51" fmla="*/ 833 h 2033"/>
              <a:gd name="T52" fmla="*/ 1574 w 1574"/>
              <a:gd name="T53" fmla="*/ 832 h 2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4" h="2033">
                <a:moveTo>
                  <a:pt x="1574" y="832"/>
                </a:moveTo>
                <a:lnTo>
                  <a:pt x="1507" y="791"/>
                </a:lnTo>
                <a:lnTo>
                  <a:pt x="1320" y="579"/>
                </a:lnTo>
                <a:lnTo>
                  <a:pt x="787" y="156"/>
                </a:lnTo>
                <a:lnTo>
                  <a:pt x="441" y="0"/>
                </a:lnTo>
                <a:lnTo>
                  <a:pt x="35" y="36"/>
                </a:lnTo>
                <a:lnTo>
                  <a:pt x="0" y="145"/>
                </a:lnTo>
                <a:lnTo>
                  <a:pt x="35" y="198"/>
                </a:lnTo>
                <a:lnTo>
                  <a:pt x="7" y="240"/>
                </a:lnTo>
                <a:lnTo>
                  <a:pt x="109" y="526"/>
                </a:lnTo>
                <a:lnTo>
                  <a:pt x="60" y="664"/>
                </a:lnTo>
                <a:lnTo>
                  <a:pt x="78" y="749"/>
                </a:lnTo>
                <a:lnTo>
                  <a:pt x="109" y="985"/>
                </a:lnTo>
                <a:lnTo>
                  <a:pt x="205" y="1416"/>
                </a:lnTo>
                <a:lnTo>
                  <a:pt x="339" y="1603"/>
                </a:lnTo>
                <a:lnTo>
                  <a:pt x="264" y="1806"/>
                </a:lnTo>
                <a:lnTo>
                  <a:pt x="695" y="1850"/>
                </a:lnTo>
                <a:lnTo>
                  <a:pt x="882" y="2033"/>
                </a:lnTo>
                <a:lnTo>
                  <a:pt x="1017" y="1948"/>
                </a:lnTo>
                <a:lnTo>
                  <a:pt x="1094" y="1832"/>
                </a:lnTo>
                <a:lnTo>
                  <a:pt x="1017" y="1694"/>
                </a:lnTo>
                <a:lnTo>
                  <a:pt x="1093" y="1461"/>
                </a:lnTo>
                <a:lnTo>
                  <a:pt x="1136" y="1331"/>
                </a:lnTo>
                <a:lnTo>
                  <a:pt x="1204" y="1331"/>
                </a:lnTo>
                <a:lnTo>
                  <a:pt x="1390" y="1027"/>
                </a:lnTo>
                <a:lnTo>
                  <a:pt x="1574" y="833"/>
                </a:lnTo>
                <a:lnTo>
                  <a:pt x="1574" y="832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DD4EB3A0-36B9-4394-9C0D-439462489247}"/>
              </a:ext>
            </a:extLst>
          </p:cNvPr>
          <p:cNvSpPr>
            <a:spLocks/>
          </p:cNvSpPr>
          <p:nvPr/>
        </p:nvSpPr>
        <p:spPr bwMode="auto">
          <a:xfrm>
            <a:off x="6813551" y="2601913"/>
            <a:ext cx="498475" cy="319088"/>
          </a:xfrm>
          <a:custGeom>
            <a:avLst/>
            <a:gdLst>
              <a:gd name="T0" fmla="*/ 0 w 1374"/>
              <a:gd name="T1" fmla="*/ 629 h 880"/>
              <a:gd name="T2" fmla="*/ 43 w 1374"/>
              <a:gd name="T3" fmla="*/ 499 h 880"/>
              <a:gd name="T4" fmla="*/ 111 w 1374"/>
              <a:gd name="T5" fmla="*/ 499 h 880"/>
              <a:gd name="T6" fmla="*/ 297 w 1374"/>
              <a:gd name="T7" fmla="*/ 195 h 880"/>
              <a:gd name="T8" fmla="*/ 481 w 1374"/>
              <a:gd name="T9" fmla="*/ 1 h 880"/>
              <a:gd name="T10" fmla="*/ 481 w 1374"/>
              <a:gd name="T11" fmla="*/ 0 h 880"/>
              <a:gd name="T12" fmla="*/ 661 w 1374"/>
              <a:gd name="T13" fmla="*/ 111 h 880"/>
              <a:gd name="T14" fmla="*/ 873 w 1374"/>
              <a:gd name="T15" fmla="*/ 185 h 880"/>
              <a:gd name="T16" fmla="*/ 1169 w 1374"/>
              <a:gd name="T17" fmla="*/ 195 h 880"/>
              <a:gd name="T18" fmla="*/ 1279 w 1374"/>
              <a:gd name="T19" fmla="*/ 305 h 880"/>
              <a:gd name="T20" fmla="*/ 1374 w 1374"/>
              <a:gd name="T21" fmla="*/ 740 h 880"/>
              <a:gd name="T22" fmla="*/ 1187 w 1374"/>
              <a:gd name="T23" fmla="*/ 728 h 880"/>
              <a:gd name="T24" fmla="*/ 1000 w 1374"/>
              <a:gd name="T25" fmla="*/ 728 h 880"/>
              <a:gd name="T26" fmla="*/ 862 w 1374"/>
              <a:gd name="T27" fmla="*/ 644 h 880"/>
              <a:gd name="T28" fmla="*/ 806 w 1374"/>
              <a:gd name="T29" fmla="*/ 686 h 880"/>
              <a:gd name="T30" fmla="*/ 763 w 1374"/>
              <a:gd name="T31" fmla="*/ 862 h 880"/>
              <a:gd name="T32" fmla="*/ 710 w 1374"/>
              <a:gd name="T33" fmla="*/ 880 h 880"/>
              <a:gd name="T34" fmla="*/ 661 w 1374"/>
              <a:gd name="T35" fmla="*/ 813 h 880"/>
              <a:gd name="T36" fmla="*/ 523 w 1374"/>
              <a:gd name="T37" fmla="*/ 806 h 880"/>
              <a:gd name="T38" fmla="*/ 439 w 1374"/>
              <a:gd name="T39" fmla="*/ 764 h 880"/>
              <a:gd name="T40" fmla="*/ 439 w 1374"/>
              <a:gd name="T41" fmla="*/ 704 h 880"/>
              <a:gd name="T42" fmla="*/ 523 w 1374"/>
              <a:gd name="T43" fmla="*/ 559 h 880"/>
              <a:gd name="T44" fmla="*/ 523 w 1374"/>
              <a:gd name="T45" fmla="*/ 509 h 880"/>
              <a:gd name="T46" fmla="*/ 499 w 1374"/>
              <a:gd name="T47" fmla="*/ 499 h 880"/>
              <a:gd name="T48" fmla="*/ 297 w 1374"/>
              <a:gd name="T49" fmla="*/ 566 h 880"/>
              <a:gd name="T50" fmla="*/ 185 w 1374"/>
              <a:gd name="T51" fmla="*/ 668 h 880"/>
              <a:gd name="T52" fmla="*/ 0 w 1374"/>
              <a:gd name="T53" fmla="*/ 629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4" h="880">
                <a:moveTo>
                  <a:pt x="0" y="629"/>
                </a:moveTo>
                <a:lnTo>
                  <a:pt x="43" y="499"/>
                </a:lnTo>
                <a:lnTo>
                  <a:pt x="111" y="499"/>
                </a:lnTo>
                <a:lnTo>
                  <a:pt x="297" y="195"/>
                </a:lnTo>
                <a:lnTo>
                  <a:pt x="481" y="1"/>
                </a:lnTo>
                <a:lnTo>
                  <a:pt x="481" y="0"/>
                </a:lnTo>
                <a:lnTo>
                  <a:pt x="661" y="111"/>
                </a:lnTo>
                <a:lnTo>
                  <a:pt x="873" y="185"/>
                </a:lnTo>
                <a:lnTo>
                  <a:pt x="1169" y="195"/>
                </a:lnTo>
                <a:lnTo>
                  <a:pt x="1279" y="305"/>
                </a:lnTo>
                <a:lnTo>
                  <a:pt x="1374" y="740"/>
                </a:lnTo>
                <a:lnTo>
                  <a:pt x="1187" y="728"/>
                </a:lnTo>
                <a:lnTo>
                  <a:pt x="1000" y="728"/>
                </a:lnTo>
                <a:lnTo>
                  <a:pt x="862" y="644"/>
                </a:lnTo>
                <a:lnTo>
                  <a:pt x="806" y="686"/>
                </a:lnTo>
                <a:lnTo>
                  <a:pt x="763" y="862"/>
                </a:lnTo>
                <a:lnTo>
                  <a:pt x="710" y="880"/>
                </a:lnTo>
                <a:lnTo>
                  <a:pt x="661" y="813"/>
                </a:lnTo>
                <a:lnTo>
                  <a:pt x="523" y="806"/>
                </a:lnTo>
                <a:lnTo>
                  <a:pt x="439" y="764"/>
                </a:lnTo>
                <a:lnTo>
                  <a:pt x="439" y="704"/>
                </a:lnTo>
                <a:lnTo>
                  <a:pt x="523" y="559"/>
                </a:lnTo>
                <a:lnTo>
                  <a:pt x="523" y="509"/>
                </a:lnTo>
                <a:lnTo>
                  <a:pt x="499" y="499"/>
                </a:lnTo>
                <a:lnTo>
                  <a:pt x="297" y="566"/>
                </a:lnTo>
                <a:lnTo>
                  <a:pt x="185" y="668"/>
                </a:lnTo>
                <a:lnTo>
                  <a:pt x="0" y="629"/>
                </a:lnTo>
                <a:close/>
              </a:path>
            </a:pathLst>
          </a:custGeom>
          <a:solidFill>
            <a:srgbClr val="548799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B75ADD48-9F98-4707-B397-4A13400EED80}"/>
              </a:ext>
            </a:extLst>
          </p:cNvPr>
          <p:cNvSpPr>
            <a:spLocks/>
          </p:cNvSpPr>
          <p:nvPr/>
        </p:nvSpPr>
        <p:spPr bwMode="auto">
          <a:xfrm>
            <a:off x="4508501" y="5122863"/>
            <a:ext cx="858838" cy="612775"/>
          </a:xfrm>
          <a:custGeom>
            <a:avLst/>
            <a:gdLst>
              <a:gd name="T0" fmla="*/ 2169 w 2364"/>
              <a:gd name="T1" fmla="*/ 1452 h 1685"/>
              <a:gd name="T2" fmla="*/ 2050 w 2364"/>
              <a:gd name="T3" fmla="*/ 1431 h 1685"/>
              <a:gd name="T4" fmla="*/ 1814 w 2364"/>
              <a:gd name="T5" fmla="*/ 1505 h 1685"/>
              <a:gd name="T6" fmla="*/ 1736 w 2364"/>
              <a:gd name="T7" fmla="*/ 1456 h 1685"/>
              <a:gd name="T8" fmla="*/ 1634 w 2364"/>
              <a:gd name="T9" fmla="*/ 1421 h 1685"/>
              <a:gd name="T10" fmla="*/ 1524 w 2364"/>
              <a:gd name="T11" fmla="*/ 1449 h 1685"/>
              <a:gd name="T12" fmla="*/ 1440 w 2364"/>
              <a:gd name="T13" fmla="*/ 1431 h 1685"/>
              <a:gd name="T14" fmla="*/ 1355 w 2364"/>
              <a:gd name="T15" fmla="*/ 1516 h 1685"/>
              <a:gd name="T16" fmla="*/ 1210 w 2364"/>
              <a:gd name="T17" fmla="*/ 1534 h 1685"/>
              <a:gd name="T18" fmla="*/ 1178 w 2364"/>
              <a:gd name="T19" fmla="*/ 1583 h 1685"/>
              <a:gd name="T20" fmla="*/ 1178 w 2364"/>
              <a:gd name="T21" fmla="*/ 1650 h 1685"/>
              <a:gd name="T22" fmla="*/ 1119 w 2364"/>
              <a:gd name="T23" fmla="*/ 1685 h 1685"/>
              <a:gd name="T24" fmla="*/ 882 w 2364"/>
              <a:gd name="T25" fmla="*/ 1625 h 1685"/>
              <a:gd name="T26" fmla="*/ 713 w 2364"/>
              <a:gd name="T27" fmla="*/ 1565 h 1685"/>
              <a:gd name="T28" fmla="*/ 459 w 2364"/>
              <a:gd name="T29" fmla="*/ 1534 h 1685"/>
              <a:gd name="T30" fmla="*/ 318 w 2364"/>
              <a:gd name="T31" fmla="*/ 1523 h 1685"/>
              <a:gd name="T32" fmla="*/ 247 w 2364"/>
              <a:gd name="T33" fmla="*/ 1329 h 1685"/>
              <a:gd name="T34" fmla="*/ 169 w 2364"/>
              <a:gd name="T35" fmla="*/ 1287 h 1685"/>
              <a:gd name="T36" fmla="*/ 42 w 2364"/>
              <a:gd name="T37" fmla="*/ 1293 h 1685"/>
              <a:gd name="T38" fmla="*/ 0 w 2364"/>
              <a:gd name="T39" fmla="*/ 1269 h 1685"/>
              <a:gd name="T40" fmla="*/ 49 w 2364"/>
              <a:gd name="T41" fmla="*/ 1008 h 1685"/>
              <a:gd name="T42" fmla="*/ 102 w 2364"/>
              <a:gd name="T43" fmla="*/ 828 h 1685"/>
              <a:gd name="T44" fmla="*/ 92 w 2364"/>
              <a:gd name="T45" fmla="*/ 771 h 1685"/>
              <a:gd name="T46" fmla="*/ 92 w 2364"/>
              <a:gd name="T47" fmla="*/ 644 h 1685"/>
              <a:gd name="T48" fmla="*/ 169 w 2364"/>
              <a:gd name="T49" fmla="*/ 591 h 1685"/>
              <a:gd name="T50" fmla="*/ 219 w 2364"/>
              <a:gd name="T51" fmla="*/ 390 h 1685"/>
              <a:gd name="T52" fmla="*/ 321 w 2364"/>
              <a:gd name="T53" fmla="*/ 288 h 1685"/>
              <a:gd name="T54" fmla="*/ 339 w 2364"/>
              <a:gd name="T55" fmla="*/ 185 h 1685"/>
              <a:gd name="T56" fmla="*/ 600 w 2364"/>
              <a:gd name="T57" fmla="*/ 0 h 1685"/>
              <a:gd name="T58" fmla="*/ 677 w 2364"/>
              <a:gd name="T59" fmla="*/ 51 h 1685"/>
              <a:gd name="T60" fmla="*/ 872 w 2364"/>
              <a:gd name="T61" fmla="*/ 58 h 1685"/>
              <a:gd name="T62" fmla="*/ 1009 w 2364"/>
              <a:gd name="T63" fmla="*/ 58 h 1685"/>
              <a:gd name="T64" fmla="*/ 1221 w 2364"/>
              <a:gd name="T65" fmla="*/ 65 h 1685"/>
              <a:gd name="T66" fmla="*/ 1475 w 2364"/>
              <a:gd name="T67" fmla="*/ 192 h 1685"/>
              <a:gd name="T68" fmla="*/ 1669 w 2364"/>
              <a:gd name="T69" fmla="*/ 192 h 1685"/>
              <a:gd name="T70" fmla="*/ 1821 w 2364"/>
              <a:gd name="T71" fmla="*/ 362 h 1685"/>
              <a:gd name="T72" fmla="*/ 1845 w 2364"/>
              <a:gd name="T73" fmla="*/ 591 h 1685"/>
              <a:gd name="T74" fmla="*/ 1955 w 2364"/>
              <a:gd name="T75" fmla="*/ 771 h 1685"/>
              <a:gd name="T76" fmla="*/ 1923 w 2364"/>
              <a:gd name="T77" fmla="*/ 828 h 1685"/>
              <a:gd name="T78" fmla="*/ 1955 w 2364"/>
              <a:gd name="T79" fmla="*/ 888 h 1685"/>
              <a:gd name="T80" fmla="*/ 2177 w 2364"/>
              <a:gd name="T81" fmla="*/ 905 h 1685"/>
              <a:gd name="T82" fmla="*/ 2195 w 2364"/>
              <a:gd name="T83" fmla="*/ 1057 h 1685"/>
              <a:gd name="T84" fmla="*/ 2269 w 2364"/>
              <a:gd name="T85" fmla="*/ 1015 h 1685"/>
              <a:gd name="T86" fmla="*/ 2329 w 2364"/>
              <a:gd name="T87" fmla="*/ 1075 h 1685"/>
              <a:gd name="T88" fmla="*/ 2329 w 2364"/>
              <a:gd name="T89" fmla="*/ 1092 h 1685"/>
              <a:gd name="T90" fmla="*/ 2364 w 2364"/>
              <a:gd name="T91" fmla="*/ 1124 h 1685"/>
              <a:gd name="T92" fmla="*/ 2311 w 2364"/>
              <a:gd name="T93" fmla="*/ 1195 h 1685"/>
              <a:gd name="T94" fmla="*/ 2209 w 2364"/>
              <a:gd name="T95" fmla="*/ 1202 h 1685"/>
              <a:gd name="T96" fmla="*/ 2142 w 2364"/>
              <a:gd name="T97" fmla="*/ 1226 h 1685"/>
              <a:gd name="T98" fmla="*/ 2124 w 2364"/>
              <a:gd name="T99" fmla="*/ 1244 h 1685"/>
              <a:gd name="T100" fmla="*/ 2209 w 2364"/>
              <a:gd name="T101" fmla="*/ 1311 h 1685"/>
              <a:gd name="T102" fmla="*/ 2168 w 2364"/>
              <a:gd name="T103" fmla="*/ 1452 h 1685"/>
              <a:gd name="T104" fmla="*/ 2169 w 2364"/>
              <a:gd name="T105" fmla="*/ 1452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64" h="1685">
                <a:moveTo>
                  <a:pt x="2169" y="1452"/>
                </a:moveTo>
                <a:lnTo>
                  <a:pt x="2050" y="1431"/>
                </a:lnTo>
                <a:lnTo>
                  <a:pt x="1814" y="1505"/>
                </a:lnTo>
                <a:lnTo>
                  <a:pt x="1736" y="1456"/>
                </a:lnTo>
                <a:lnTo>
                  <a:pt x="1634" y="1421"/>
                </a:lnTo>
                <a:lnTo>
                  <a:pt x="1524" y="1449"/>
                </a:lnTo>
                <a:lnTo>
                  <a:pt x="1440" y="1431"/>
                </a:lnTo>
                <a:lnTo>
                  <a:pt x="1355" y="1516"/>
                </a:lnTo>
                <a:lnTo>
                  <a:pt x="1210" y="1534"/>
                </a:lnTo>
                <a:lnTo>
                  <a:pt x="1178" y="1583"/>
                </a:lnTo>
                <a:lnTo>
                  <a:pt x="1178" y="1650"/>
                </a:lnTo>
                <a:lnTo>
                  <a:pt x="1119" y="1685"/>
                </a:lnTo>
                <a:lnTo>
                  <a:pt x="882" y="1625"/>
                </a:lnTo>
                <a:lnTo>
                  <a:pt x="713" y="1565"/>
                </a:lnTo>
                <a:lnTo>
                  <a:pt x="459" y="1534"/>
                </a:lnTo>
                <a:lnTo>
                  <a:pt x="318" y="1523"/>
                </a:lnTo>
                <a:lnTo>
                  <a:pt x="247" y="1329"/>
                </a:lnTo>
                <a:lnTo>
                  <a:pt x="169" y="1287"/>
                </a:lnTo>
                <a:lnTo>
                  <a:pt x="42" y="1293"/>
                </a:lnTo>
                <a:lnTo>
                  <a:pt x="0" y="1269"/>
                </a:lnTo>
                <a:lnTo>
                  <a:pt x="49" y="1008"/>
                </a:lnTo>
                <a:lnTo>
                  <a:pt x="102" y="828"/>
                </a:lnTo>
                <a:lnTo>
                  <a:pt x="92" y="771"/>
                </a:lnTo>
                <a:lnTo>
                  <a:pt x="92" y="644"/>
                </a:lnTo>
                <a:lnTo>
                  <a:pt x="169" y="591"/>
                </a:lnTo>
                <a:lnTo>
                  <a:pt x="219" y="390"/>
                </a:lnTo>
                <a:lnTo>
                  <a:pt x="321" y="288"/>
                </a:lnTo>
                <a:lnTo>
                  <a:pt x="339" y="185"/>
                </a:lnTo>
                <a:lnTo>
                  <a:pt x="600" y="0"/>
                </a:lnTo>
                <a:lnTo>
                  <a:pt x="677" y="51"/>
                </a:lnTo>
                <a:lnTo>
                  <a:pt x="872" y="58"/>
                </a:lnTo>
                <a:lnTo>
                  <a:pt x="1009" y="58"/>
                </a:lnTo>
                <a:lnTo>
                  <a:pt x="1221" y="65"/>
                </a:lnTo>
                <a:lnTo>
                  <a:pt x="1475" y="192"/>
                </a:lnTo>
                <a:lnTo>
                  <a:pt x="1669" y="192"/>
                </a:lnTo>
                <a:lnTo>
                  <a:pt x="1821" y="362"/>
                </a:lnTo>
                <a:lnTo>
                  <a:pt x="1845" y="591"/>
                </a:lnTo>
                <a:lnTo>
                  <a:pt x="1955" y="771"/>
                </a:lnTo>
                <a:lnTo>
                  <a:pt x="1923" y="828"/>
                </a:lnTo>
                <a:lnTo>
                  <a:pt x="1955" y="888"/>
                </a:lnTo>
                <a:lnTo>
                  <a:pt x="2177" y="905"/>
                </a:lnTo>
                <a:lnTo>
                  <a:pt x="2195" y="1057"/>
                </a:lnTo>
                <a:lnTo>
                  <a:pt x="2269" y="1015"/>
                </a:lnTo>
                <a:lnTo>
                  <a:pt x="2329" y="1075"/>
                </a:lnTo>
                <a:lnTo>
                  <a:pt x="2329" y="1092"/>
                </a:lnTo>
                <a:lnTo>
                  <a:pt x="2364" y="1124"/>
                </a:lnTo>
                <a:lnTo>
                  <a:pt x="2311" y="1195"/>
                </a:lnTo>
                <a:lnTo>
                  <a:pt x="2209" y="1202"/>
                </a:lnTo>
                <a:lnTo>
                  <a:pt x="2142" y="1226"/>
                </a:lnTo>
                <a:lnTo>
                  <a:pt x="2124" y="1244"/>
                </a:lnTo>
                <a:lnTo>
                  <a:pt x="2209" y="1311"/>
                </a:lnTo>
                <a:lnTo>
                  <a:pt x="2168" y="1452"/>
                </a:lnTo>
                <a:lnTo>
                  <a:pt x="2169" y="1452"/>
                </a:lnTo>
                <a:close/>
              </a:path>
            </a:pathLst>
          </a:custGeom>
          <a:solidFill>
            <a:srgbClr val="AFE0F2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40" name="Freeform 32">
            <a:extLst>
              <a:ext uri="{FF2B5EF4-FFF2-40B4-BE49-F238E27FC236}">
                <a16:creationId xmlns:a16="http://schemas.microsoft.com/office/drawing/2014/main" id="{0211FD09-718C-4C6C-9993-BA98245B9F13}"/>
              </a:ext>
            </a:extLst>
          </p:cNvPr>
          <p:cNvSpPr>
            <a:spLocks/>
          </p:cNvSpPr>
          <p:nvPr/>
        </p:nvSpPr>
        <p:spPr bwMode="auto">
          <a:xfrm>
            <a:off x="4606926" y="5640388"/>
            <a:ext cx="688975" cy="482600"/>
          </a:xfrm>
          <a:custGeom>
            <a:avLst/>
            <a:gdLst>
              <a:gd name="T0" fmla="*/ 0 w 1898"/>
              <a:gd name="T1" fmla="*/ 458 h 1330"/>
              <a:gd name="T2" fmla="*/ 43 w 1898"/>
              <a:gd name="T3" fmla="*/ 324 h 1330"/>
              <a:gd name="T4" fmla="*/ 47 w 1898"/>
              <a:gd name="T5" fmla="*/ 102 h 1330"/>
              <a:gd name="T6" fmla="*/ 188 w 1898"/>
              <a:gd name="T7" fmla="*/ 113 h 1330"/>
              <a:gd name="T8" fmla="*/ 442 w 1898"/>
              <a:gd name="T9" fmla="*/ 144 h 1330"/>
              <a:gd name="T10" fmla="*/ 611 w 1898"/>
              <a:gd name="T11" fmla="*/ 204 h 1330"/>
              <a:gd name="T12" fmla="*/ 848 w 1898"/>
              <a:gd name="T13" fmla="*/ 264 h 1330"/>
              <a:gd name="T14" fmla="*/ 907 w 1898"/>
              <a:gd name="T15" fmla="*/ 229 h 1330"/>
              <a:gd name="T16" fmla="*/ 907 w 1898"/>
              <a:gd name="T17" fmla="*/ 162 h 1330"/>
              <a:gd name="T18" fmla="*/ 939 w 1898"/>
              <a:gd name="T19" fmla="*/ 113 h 1330"/>
              <a:gd name="T20" fmla="*/ 1084 w 1898"/>
              <a:gd name="T21" fmla="*/ 95 h 1330"/>
              <a:gd name="T22" fmla="*/ 1169 w 1898"/>
              <a:gd name="T23" fmla="*/ 10 h 1330"/>
              <a:gd name="T24" fmla="*/ 1253 w 1898"/>
              <a:gd name="T25" fmla="*/ 28 h 1330"/>
              <a:gd name="T26" fmla="*/ 1363 w 1898"/>
              <a:gd name="T27" fmla="*/ 0 h 1330"/>
              <a:gd name="T28" fmla="*/ 1465 w 1898"/>
              <a:gd name="T29" fmla="*/ 35 h 1330"/>
              <a:gd name="T30" fmla="*/ 1543 w 1898"/>
              <a:gd name="T31" fmla="*/ 84 h 1330"/>
              <a:gd name="T32" fmla="*/ 1779 w 1898"/>
              <a:gd name="T33" fmla="*/ 10 h 1330"/>
              <a:gd name="T34" fmla="*/ 1898 w 1898"/>
              <a:gd name="T35" fmla="*/ 31 h 1330"/>
              <a:gd name="T36" fmla="*/ 1897 w 1898"/>
              <a:gd name="T37" fmla="*/ 31 h 1330"/>
              <a:gd name="T38" fmla="*/ 1881 w 1898"/>
              <a:gd name="T39" fmla="*/ 84 h 1330"/>
              <a:gd name="T40" fmla="*/ 1821 w 1898"/>
              <a:gd name="T41" fmla="*/ 155 h 1330"/>
              <a:gd name="T42" fmla="*/ 1853 w 1898"/>
              <a:gd name="T43" fmla="*/ 254 h 1330"/>
              <a:gd name="T44" fmla="*/ 1853 w 1898"/>
              <a:gd name="T45" fmla="*/ 409 h 1330"/>
              <a:gd name="T46" fmla="*/ 1853 w 1898"/>
              <a:gd name="T47" fmla="*/ 578 h 1330"/>
              <a:gd name="T48" fmla="*/ 1821 w 1898"/>
              <a:gd name="T49" fmla="*/ 705 h 1330"/>
              <a:gd name="T50" fmla="*/ 1804 w 1898"/>
              <a:gd name="T51" fmla="*/ 973 h 1330"/>
              <a:gd name="T52" fmla="*/ 1754 w 1898"/>
              <a:gd name="T53" fmla="*/ 1033 h 1330"/>
              <a:gd name="T54" fmla="*/ 1754 w 1898"/>
              <a:gd name="T55" fmla="*/ 1076 h 1330"/>
              <a:gd name="T56" fmla="*/ 1447 w 1898"/>
              <a:gd name="T57" fmla="*/ 1330 h 1330"/>
              <a:gd name="T58" fmla="*/ 1387 w 1898"/>
              <a:gd name="T59" fmla="*/ 1298 h 1330"/>
              <a:gd name="T60" fmla="*/ 1313 w 1898"/>
              <a:gd name="T61" fmla="*/ 1330 h 1330"/>
              <a:gd name="T62" fmla="*/ 1278 w 1898"/>
              <a:gd name="T63" fmla="*/ 1298 h 1330"/>
              <a:gd name="T64" fmla="*/ 1356 w 1898"/>
              <a:gd name="T65" fmla="*/ 1220 h 1330"/>
              <a:gd name="T66" fmla="*/ 1363 w 1898"/>
              <a:gd name="T67" fmla="*/ 1171 h 1330"/>
              <a:gd name="T68" fmla="*/ 1447 w 1898"/>
              <a:gd name="T69" fmla="*/ 1058 h 1330"/>
              <a:gd name="T70" fmla="*/ 1440 w 1898"/>
              <a:gd name="T71" fmla="*/ 1016 h 1330"/>
              <a:gd name="T72" fmla="*/ 1218 w 1898"/>
              <a:gd name="T73" fmla="*/ 991 h 1330"/>
              <a:gd name="T74" fmla="*/ 1084 w 1898"/>
              <a:gd name="T75" fmla="*/ 864 h 1330"/>
              <a:gd name="T76" fmla="*/ 897 w 1898"/>
              <a:gd name="T77" fmla="*/ 677 h 1330"/>
              <a:gd name="T78" fmla="*/ 678 w 1898"/>
              <a:gd name="T79" fmla="*/ 550 h 1330"/>
              <a:gd name="T80" fmla="*/ 601 w 1898"/>
              <a:gd name="T81" fmla="*/ 525 h 1330"/>
              <a:gd name="T82" fmla="*/ 103 w 1898"/>
              <a:gd name="T83" fmla="*/ 451 h 1330"/>
              <a:gd name="T84" fmla="*/ 0 w 1898"/>
              <a:gd name="T85" fmla="*/ 458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98" h="1330">
                <a:moveTo>
                  <a:pt x="0" y="458"/>
                </a:moveTo>
                <a:lnTo>
                  <a:pt x="43" y="324"/>
                </a:lnTo>
                <a:lnTo>
                  <a:pt x="47" y="102"/>
                </a:lnTo>
                <a:lnTo>
                  <a:pt x="188" y="113"/>
                </a:lnTo>
                <a:lnTo>
                  <a:pt x="442" y="144"/>
                </a:lnTo>
                <a:lnTo>
                  <a:pt x="611" y="204"/>
                </a:lnTo>
                <a:lnTo>
                  <a:pt x="848" y="264"/>
                </a:lnTo>
                <a:lnTo>
                  <a:pt x="907" y="229"/>
                </a:lnTo>
                <a:lnTo>
                  <a:pt x="907" y="162"/>
                </a:lnTo>
                <a:lnTo>
                  <a:pt x="939" y="113"/>
                </a:lnTo>
                <a:lnTo>
                  <a:pt x="1084" y="95"/>
                </a:lnTo>
                <a:lnTo>
                  <a:pt x="1169" y="10"/>
                </a:lnTo>
                <a:lnTo>
                  <a:pt x="1253" y="28"/>
                </a:lnTo>
                <a:lnTo>
                  <a:pt x="1363" y="0"/>
                </a:lnTo>
                <a:lnTo>
                  <a:pt x="1465" y="35"/>
                </a:lnTo>
                <a:lnTo>
                  <a:pt x="1543" y="84"/>
                </a:lnTo>
                <a:lnTo>
                  <a:pt x="1779" y="10"/>
                </a:lnTo>
                <a:lnTo>
                  <a:pt x="1898" y="31"/>
                </a:lnTo>
                <a:lnTo>
                  <a:pt x="1897" y="31"/>
                </a:lnTo>
                <a:lnTo>
                  <a:pt x="1881" y="84"/>
                </a:lnTo>
                <a:lnTo>
                  <a:pt x="1821" y="155"/>
                </a:lnTo>
                <a:lnTo>
                  <a:pt x="1853" y="254"/>
                </a:lnTo>
                <a:lnTo>
                  <a:pt x="1853" y="409"/>
                </a:lnTo>
                <a:lnTo>
                  <a:pt x="1853" y="578"/>
                </a:lnTo>
                <a:lnTo>
                  <a:pt x="1821" y="705"/>
                </a:lnTo>
                <a:lnTo>
                  <a:pt x="1804" y="973"/>
                </a:lnTo>
                <a:lnTo>
                  <a:pt x="1754" y="1033"/>
                </a:lnTo>
                <a:lnTo>
                  <a:pt x="1754" y="1076"/>
                </a:lnTo>
                <a:lnTo>
                  <a:pt x="1447" y="1330"/>
                </a:lnTo>
                <a:lnTo>
                  <a:pt x="1387" y="1298"/>
                </a:lnTo>
                <a:lnTo>
                  <a:pt x="1313" y="1330"/>
                </a:lnTo>
                <a:lnTo>
                  <a:pt x="1278" y="1298"/>
                </a:lnTo>
                <a:lnTo>
                  <a:pt x="1356" y="1220"/>
                </a:lnTo>
                <a:lnTo>
                  <a:pt x="1363" y="1171"/>
                </a:lnTo>
                <a:lnTo>
                  <a:pt x="1447" y="1058"/>
                </a:lnTo>
                <a:lnTo>
                  <a:pt x="1440" y="1016"/>
                </a:lnTo>
                <a:lnTo>
                  <a:pt x="1218" y="991"/>
                </a:lnTo>
                <a:lnTo>
                  <a:pt x="1084" y="864"/>
                </a:lnTo>
                <a:lnTo>
                  <a:pt x="897" y="677"/>
                </a:lnTo>
                <a:lnTo>
                  <a:pt x="678" y="550"/>
                </a:lnTo>
                <a:lnTo>
                  <a:pt x="601" y="525"/>
                </a:lnTo>
                <a:lnTo>
                  <a:pt x="103" y="451"/>
                </a:lnTo>
                <a:lnTo>
                  <a:pt x="0" y="458"/>
                </a:lnTo>
                <a:close/>
              </a:path>
            </a:pathLst>
          </a:custGeom>
          <a:solidFill>
            <a:srgbClr val="AFE0F2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41" name="Freeform 33">
            <a:extLst>
              <a:ext uri="{FF2B5EF4-FFF2-40B4-BE49-F238E27FC236}">
                <a16:creationId xmlns:a16="http://schemas.microsoft.com/office/drawing/2014/main" id="{8B7EC474-11B5-48B4-8027-54D65669F320}"/>
              </a:ext>
            </a:extLst>
          </p:cNvPr>
          <p:cNvSpPr>
            <a:spLocks/>
          </p:cNvSpPr>
          <p:nvPr/>
        </p:nvSpPr>
        <p:spPr bwMode="auto">
          <a:xfrm>
            <a:off x="4130676" y="5803901"/>
            <a:ext cx="1001713" cy="947738"/>
          </a:xfrm>
          <a:custGeom>
            <a:avLst/>
            <a:gdLst>
              <a:gd name="T0" fmla="*/ 2761 w 2761"/>
              <a:gd name="T1" fmla="*/ 879 h 2608"/>
              <a:gd name="T2" fmla="*/ 2701 w 2761"/>
              <a:gd name="T3" fmla="*/ 847 h 2608"/>
              <a:gd name="T4" fmla="*/ 2627 w 2761"/>
              <a:gd name="T5" fmla="*/ 879 h 2608"/>
              <a:gd name="T6" fmla="*/ 2592 w 2761"/>
              <a:gd name="T7" fmla="*/ 847 h 2608"/>
              <a:gd name="T8" fmla="*/ 2670 w 2761"/>
              <a:gd name="T9" fmla="*/ 769 h 2608"/>
              <a:gd name="T10" fmla="*/ 2677 w 2761"/>
              <a:gd name="T11" fmla="*/ 720 h 2608"/>
              <a:gd name="T12" fmla="*/ 2761 w 2761"/>
              <a:gd name="T13" fmla="*/ 607 h 2608"/>
              <a:gd name="T14" fmla="*/ 2754 w 2761"/>
              <a:gd name="T15" fmla="*/ 565 h 2608"/>
              <a:gd name="T16" fmla="*/ 2532 w 2761"/>
              <a:gd name="T17" fmla="*/ 540 h 2608"/>
              <a:gd name="T18" fmla="*/ 2398 w 2761"/>
              <a:gd name="T19" fmla="*/ 413 h 2608"/>
              <a:gd name="T20" fmla="*/ 2211 w 2761"/>
              <a:gd name="T21" fmla="*/ 226 h 2608"/>
              <a:gd name="T22" fmla="*/ 1992 w 2761"/>
              <a:gd name="T23" fmla="*/ 99 h 2608"/>
              <a:gd name="T24" fmla="*/ 1915 w 2761"/>
              <a:gd name="T25" fmla="*/ 74 h 2608"/>
              <a:gd name="T26" fmla="*/ 1417 w 2761"/>
              <a:gd name="T27" fmla="*/ 0 h 2608"/>
              <a:gd name="T28" fmla="*/ 1314 w 2761"/>
              <a:gd name="T29" fmla="*/ 7 h 2608"/>
              <a:gd name="T30" fmla="*/ 1110 w 2761"/>
              <a:gd name="T31" fmla="*/ 141 h 2608"/>
              <a:gd name="T32" fmla="*/ 993 w 2761"/>
              <a:gd name="T33" fmla="*/ 201 h 2608"/>
              <a:gd name="T34" fmla="*/ 686 w 2761"/>
              <a:gd name="T35" fmla="*/ 448 h 2608"/>
              <a:gd name="T36" fmla="*/ 654 w 2761"/>
              <a:gd name="T37" fmla="*/ 533 h 2608"/>
              <a:gd name="T38" fmla="*/ 584 w 2761"/>
              <a:gd name="T39" fmla="*/ 540 h 2608"/>
              <a:gd name="T40" fmla="*/ 330 w 2761"/>
              <a:gd name="T41" fmla="*/ 837 h 2608"/>
              <a:gd name="T42" fmla="*/ 316 w 2761"/>
              <a:gd name="T43" fmla="*/ 889 h 2608"/>
              <a:gd name="T44" fmla="*/ 104 w 2761"/>
              <a:gd name="T45" fmla="*/ 1151 h 2608"/>
              <a:gd name="T46" fmla="*/ 0 w 2761"/>
              <a:gd name="T47" fmla="*/ 1286 h 2608"/>
              <a:gd name="T48" fmla="*/ 129 w 2761"/>
              <a:gd name="T49" fmla="*/ 1313 h 2608"/>
              <a:gd name="T50" fmla="*/ 203 w 2761"/>
              <a:gd name="T51" fmla="*/ 1218 h 2608"/>
              <a:gd name="T52" fmla="*/ 348 w 2761"/>
              <a:gd name="T53" fmla="*/ 1295 h 2608"/>
              <a:gd name="T54" fmla="*/ 415 w 2761"/>
              <a:gd name="T55" fmla="*/ 1345 h 2608"/>
              <a:gd name="T56" fmla="*/ 552 w 2761"/>
              <a:gd name="T57" fmla="*/ 1514 h 2608"/>
              <a:gd name="T58" fmla="*/ 552 w 2761"/>
              <a:gd name="T59" fmla="*/ 1592 h 2608"/>
              <a:gd name="T60" fmla="*/ 595 w 2761"/>
              <a:gd name="T61" fmla="*/ 1616 h 2608"/>
              <a:gd name="T62" fmla="*/ 686 w 2761"/>
              <a:gd name="T63" fmla="*/ 1532 h 2608"/>
              <a:gd name="T64" fmla="*/ 704 w 2761"/>
              <a:gd name="T65" fmla="*/ 1514 h 2608"/>
              <a:gd name="T66" fmla="*/ 891 w 2761"/>
              <a:gd name="T67" fmla="*/ 1708 h 2608"/>
              <a:gd name="T68" fmla="*/ 1043 w 2761"/>
              <a:gd name="T69" fmla="*/ 1768 h 2608"/>
              <a:gd name="T70" fmla="*/ 1145 w 2761"/>
              <a:gd name="T71" fmla="*/ 1906 h 2608"/>
              <a:gd name="T72" fmla="*/ 1297 w 2761"/>
              <a:gd name="T73" fmla="*/ 1973 h 2608"/>
              <a:gd name="T74" fmla="*/ 1442 w 2761"/>
              <a:gd name="T75" fmla="*/ 2185 h 2608"/>
              <a:gd name="T76" fmla="*/ 1509 w 2761"/>
              <a:gd name="T77" fmla="*/ 2234 h 2608"/>
              <a:gd name="T78" fmla="*/ 1484 w 2761"/>
              <a:gd name="T79" fmla="*/ 2287 h 2608"/>
              <a:gd name="T80" fmla="*/ 1424 w 2761"/>
              <a:gd name="T81" fmla="*/ 2354 h 2608"/>
              <a:gd name="T82" fmla="*/ 1406 w 2761"/>
              <a:gd name="T83" fmla="*/ 2463 h 2608"/>
              <a:gd name="T84" fmla="*/ 1449 w 2761"/>
              <a:gd name="T85" fmla="*/ 2608 h 2608"/>
              <a:gd name="T86" fmla="*/ 1501 w 2761"/>
              <a:gd name="T87" fmla="*/ 2597 h 2608"/>
              <a:gd name="T88" fmla="*/ 1713 w 2761"/>
              <a:gd name="T89" fmla="*/ 2371 h 2608"/>
              <a:gd name="T90" fmla="*/ 1805 w 2761"/>
              <a:gd name="T91" fmla="*/ 2149 h 2608"/>
              <a:gd name="T92" fmla="*/ 1950 w 2761"/>
              <a:gd name="T93" fmla="*/ 1962 h 2608"/>
              <a:gd name="T94" fmla="*/ 2179 w 2761"/>
              <a:gd name="T95" fmla="*/ 1786 h 2608"/>
              <a:gd name="T96" fmla="*/ 2458 w 2761"/>
              <a:gd name="T97" fmla="*/ 1465 h 2608"/>
              <a:gd name="T98" fmla="*/ 2617 w 2761"/>
              <a:gd name="T99" fmla="*/ 1133 h 2608"/>
              <a:gd name="T100" fmla="*/ 2761 w 2761"/>
              <a:gd name="T101" fmla="*/ 879 h 2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61" h="2608">
                <a:moveTo>
                  <a:pt x="2761" y="879"/>
                </a:moveTo>
                <a:lnTo>
                  <a:pt x="2701" y="847"/>
                </a:lnTo>
                <a:lnTo>
                  <a:pt x="2627" y="879"/>
                </a:lnTo>
                <a:lnTo>
                  <a:pt x="2592" y="847"/>
                </a:lnTo>
                <a:lnTo>
                  <a:pt x="2670" y="769"/>
                </a:lnTo>
                <a:lnTo>
                  <a:pt x="2677" y="720"/>
                </a:lnTo>
                <a:lnTo>
                  <a:pt x="2761" y="607"/>
                </a:lnTo>
                <a:lnTo>
                  <a:pt x="2754" y="565"/>
                </a:lnTo>
                <a:lnTo>
                  <a:pt x="2532" y="540"/>
                </a:lnTo>
                <a:lnTo>
                  <a:pt x="2398" y="413"/>
                </a:lnTo>
                <a:lnTo>
                  <a:pt x="2211" y="226"/>
                </a:lnTo>
                <a:lnTo>
                  <a:pt x="1992" y="99"/>
                </a:lnTo>
                <a:lnTo>
                  <a:pt x="1915" y="74"/>
                </a:lnTo>
                <a:lnTo>
                  <a:pt x="1417" y="0"/>
                </a:lnTo>
                <a:lnTo>
                  <a:pt x="1314" y="7"/>
                </a:lnTo>
                <a:lnTo>
                  <a:pt x="1110" y="141"/>
                </a:lnTo>
                <a:lnTo>
                  <a:pt x="993" y="201"/>
                </a:lnTo>
                <a:lnTo>
                  <a:pt x="686" y="448"/>
                </a:lnTo>
                <a:lnTo>
                  <a:pt x="654" y="533"/>
                </a:lnTo>
                <a:lnTo>
                  <a:pt x="584" y="540"/>
                </a:lnTo>
                <a:lnTo>
                  <a:pt x="330" y="837"/>
                </a:lnTo>
                <a:lnTo>
                  <a:pt x="316" y="889"/>
                </a:lnTo>
                <a:lnTo>
                  <a:pt x="104" y="1151"/>
                </a:lnTo>
                <a:lnTo>
                  <a:pt x="0" y="1286"/>
                </a:lnTo>
                <a:lnTo>
                  <a:pt x="129" y="1313"/>
                </a:lnTo>
                <a:lnTo>
                  <a:pt x="203" y="1218"/>
                </a:lnTo>
                <a:lnTo>
                  <a:pt x="348" y="1295"/>
                </a:lnTo>
                <a:lnTo>
                  <a:pt x="415" y="1345"/>
                </a:lnTo>
                <a:lnTo>
                  <a:pt x="552" y="1514"/>
                </a:lnTo>
                <a:lnTo>
                  <a:pt x="552" y="1592"/>
                </a:lnTo>
                <a:lnTo>
                  <a:pt x="595" y="1616"/>
                </a:lnTo>
                <a:lnTo>
                  <a:pt x="686" y="1532"/>
                </a:lnTo>
                <a:lnTo>
                  <a:pt x="704" y="1514"/>
                </a:lnTo>
                <a:lnTo>
                  <a:pt x="891" y="1708"/>
                </a:lnTo>
                <a:lnTo>
                  <a:pt x="1043" y="1768"/>
                </a:lnTo>
                <a:lnTo>
                  <a:pt x="1145" y="1906"/>
                </a:lnTo>
                <a:lnTo>
                  <a:pt x="1297" y="1973"/>
                </a:lnTo>
                <a:lnTo>
                  <a:pt x="1442" y="2185"/>
                </a:lnTo>
                <a:lnTo>
                  <a:pt x="1509" y="2234"/>
                </a:lnTo>
                <a:lnTo>
                  <a:pt x="1484" y="2287"/>
                </a:lnTo>
                <a:lnTo>
                  <a:pt x="1424" y="2354"/>
                </a:lnTo>
                <a:lnTo>
                  <a:pt x="1406" y="2463"/>
                </a:lnTo>
                <a:lnTo>
                  <a:pt x="1449" y="2608"/>
                </a:lnTo>
                <a:lnTo>
                  <a:pt x="1501" y="2597"/>
                </a:lnTo>
                <a:lnTo>
                  <a:pt x="1713" y="2371"/>
                </a:lnTo>
                <a:lnTo>
                  <a:pt x="1805" y="2149"/>
                </a:lnTo>
                <a:lnTo>
                  <a:pt x="1950" y="1962"/>
                </a:lnTo>
                <a:lnTo>
                  <a:pt x="2179" y="1786"/>
                </a:lnTo>
                <a:lnTo>
                  <a:pt x="2458" y="1465"/>
                </a:lnTo>
                <a:lnTo>
                  <a:pt x="2617" y="1133"/>
                </a:lnTo>
                <a:lnTo>
                  <a:pt x="2761" y="879"/>
                </a:lnTo>
                <a:close/>
              </a:path>
            </a:pathLst>
          </a:custGeom>
          <a:solidFill>
            <a:srgbClr val="AFE0F2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0" name="Freeform 35">
            <a:extLst>
              <a:ext uri="{FF2B5EF4-FFF2-40B4-BE49-F238E27FC236}">
                <a16:creationId xmlns:a16="http://schemas.microsoft.com/office/drawing/2014/main" id="{21A7EFBA-8C3E-43C3-9D7F-7329470F1AA6}"/>
              </a:ext>
            </a:extLst>
          </p:cNvPr>
          <p:cNvSpPr>
            <a:spLocks/>
          </p:cNvSpPr>
          <p:nvPr/>
        </p:nvSpPr>
        <p:spPr bwMode="auto">
          <a:xfrm>
            <a:off x="5813426" y="4913313"/>
            <a:ext cx="544513" cy="363538"/>
          </a:xfrm>
          <a:custGeom>
            <a:avLst/>
            <a:gdLst>
              <a:gd name="T0" fmla="*/ 50 w 1498"/>
              <a:gd name="T1" fmla="*/ 618 h 999"/>
              <a:gd name="T2" fmla="*/ 117 w 1498"/>
              <a:gd name="T3" fmla="*/ 695 h 999"/>
              <a:gd name="T4" fmla="*/ 254 w 1498"/>
              <a:gd name="T5" fmla="*/ 695 h 999"/>
              <a:gd name="T6" fmla="*/ 268 w 1498"/>
              <a:gd name="T7" fmla="*/ 713 h 999"/>
              <a:gd name="T8" fmla="*/ 184 w 1498"/>
              <a:gd name="T9" fmla="*/ 798 h 999"/>
              <a:gd name="T10" fmla="*/ 25 w 1498"/>
              <a:gd name="T11" fmla="*/ 840 h 999"/>
              <a:gd name="T12" fmla="*/ 0 w 1498"/>
              <a:gd name="T13" fmla="*/ 925 h 999"/>
              <a:gd name="T14" fmla="*/ 7 w 1498"/>
              <a:gd name="T15" fmla="*/ 999 h 999"/>
              <a:gd name="T16" fmla="*/ 67 w 1498"/>
              <a:gd name="T17" fmla="*/ 999 h 999"/>
              <a:gd name="T18" fmla="*/ 85 w 1498"/>
              <a:gd name="T19" fmla="*/ 974 h 999"/>
              <a:gd name="T20" fmla="*/ 43 w 1498"/>
              <a:gd name="T21" fmla="*/ 914 h 999"/>
              <a:gd name="T22" fmla="*/ 57 w 1498"/>
              <a:gd name="T23" fmla="*/ 889 h 999"/>
              <a:gd name="T24" fmla="*/ 152 w 1498"/>
              <a:gd name="T25" fmla="*/ 847 h 999"/>
              <a:gd name="T26" fmla="*/ 226 w 1498"/>
              <a:gd name="T27" fmla="*/ 889 h 999"/>
              <a:gd name="T28" fmla="*/ 353 w 1498"/>
              <a:gd name="T29" fmla="*/ 847 h 999"/>
              <a:gd name="T30" fmla="*/ 473 w 1498"/>
              <a:gd name="T31" fmla="*/ 896 h 999"/>
              <a:gd name="T32" fmla="*/ 551 w 1498"/>
              <a:gd name="T33" fmla="*/ 872 h 999"/>
              <a:gd name="T34" fmla="*/ 558 w 1498"/>
              <a:gd name="T35" fmla="*/ 812 h 999"/>
              <a:gd name="T36" fmla="*/ 600 w 1498"/>
              <a:gd name="T37" fmla="*/ 798 h 999"/>
              <a:gd name="T38" fmla="*/ 660 w 1498"/>
              <a:gd name="T39" fmla="*/ 882 h 999"/>
              <a:gd name="T40" fmla="*/ 734 w 1498"/>
              <a:gd name="T41" fmla="*/ 889 h 999"/>
              <a:gd name="T42" fmla="*/ 1048 w 1498"/>
              <a:gd name="T43" fmla="*/ 854 h 999"/>
              <a:gd name="T44" fmla="*/ 1084 w 1498"/>
              <a:gd name="T45" fmla="*/ 720 h 999"/>
              <a:gd name="T46" fmla="*/ 1429 w 1498"/>
              <a:gd name="T47" fmla="*/ 551 h 999"/>
              <a:gd name="T48" fmla="*/ 1429 w 1498"/>
              <a:gd name="T49" fmla="*/ 388 h 999"/>
              <a:gd name="T50" fmla="*/ 1498 w 1498"/>
              <a:gd name="T51" fmla="*/ 211 h 999"/>
              <a:gd name="T52" fmla="*/ 1497 w 1498"/>
              <a:gd name="T53" fmla="*/ 212 h 999"/>
              <a:gd name="T54" fmla="*/ 1211 w 1498"/>
              <a:gd name="T55" fmla="*/ 134 h 999"/>
              <a:gd name="T56" fmla="*/ 1186 w 1498"/>
              <a:gd name="T57" fmla="*/ 25 h 999"/>
              <a:gd name="T58" fmla="*/ 1158 w 1498"/>
              <a:gd name="T59" fmla="*/ 0 h 999"/>
              <a:gd name="T60" fmla="*/ 1066 w 1498"/>
              <a:gd name="T61" fmla="*/ 78 h 999"/>
              <a:gd name="T62" fmla="*/ 957 w 1498"/>
              <a:gd name="T63" fmla="*/ 374 h 999"/>
              <a:gd name="T64" fmla="*/ 636 w 1498"/>
              <a:gd name="T65" fmla="*/ 501 h 999"/>
              <a:gd name="T66" fmla="*/ 364 w 1498"/>
              <a:gd name="T67" fmla="*/ 484 h 999"/>
              <a:gd name="T68" fmla="*/ 50 w 1498"/>
              <a:gd name="T69" fmla="*/ 618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8" h="999">
                <a:moveTo>
                  <a:pt x="50" y="618"/>
                </a:moveTo>
                <a:lnTo>
                  <a:pt x="117" y="695"/>
                </a:lnTo>
                <a:lnTo>
                  <a:pt x="254" y="695"/>
                </a:lnTo>
                <a:lnTo>
                  <a:pt x="268" y="713"/>
                </a:lnTo>
                <a:lnTo>
                  <a:pt x="184" y="798"/>
                </a:lnTo>
                <a:lnTo>
                  <a:pt x="25" y="840"/>
                </a:lnTo>
                <a:lnTo>
                  <a:pt x="0" y="925"/>
                </a:lnTo>
                <a:lnTo>
                  <a:pt x="7" y="999"/>
                </a:lnTo>
                <a:lnTo>
                  <a:pt x="67" y="999"/>
                </a:lnTo>
                <a:lnTo>
                  <a:pt x="85" y="974"/>
                </a:lnTo>
                <a:lnTo>
                  <a:pt x="43" y="914"/>
                </a:lnTo>
                <a:lnTo>
                  <a:pt x="57" y="889"/>
                </a:lnTo>
                <a:lnTo>
                  <a:pt x="152" y="847"/>
                </a:lnTo>
                <a:lnTo>
                  <a:pt x="226" y="889"/>
                </a:lnTo>
                <a:lnTo>
                  <a:pt x="353" y="847"/>
                </a:lnTo>
                <a:lnTo>
                  <a:pt x="473" y="896"/>
                </a:lnTo>
                <a:lnTo>
                  <a:pt x="551" y="872"/>
                </a:lnTo>
                <a:lnTo>
                  <a:pt x="558" y="812"/>
                </a:lnTo>
                <a:lnTo>
                  <a:pt x="600" y="798"/>
                </a:lnTo>
                <a:lnTo>
                  <a:pt x="660" y="882"/>
                </a:lnTo>
                <a:lnTo>
                  <a:pt x="734" y="889"/>
                </a:lnTo>
                <a:lnTo>
                  <a:pt x="1048" y="854"/>
                </a:lnTo>
                <a:lnTo>
                  <a:pt x="1084" y="720"/>
                </a:lnTo>
                <a:lnTo>
                  <a:pt x="1429" y="551"/>
                </a:lnTo>
                <a:lnTo>
                  <a:pt x="1429" y="388"/>
                </a:lnTo>
                <a:lnTo>
                  <a:pt x="1498" y="211"/>
                </a:lnTo>
                <a:lnTo>
                  <a:pt x="1497" y="212"/>
                </a:lnTo>
                <a:lnTo>
                  <a:pt x="1211" y="134"/>
                </a:lnTo>
                <a:lnTo>
                  <a:pt x="1186" y="25"/>
                </a:lnTo>
                <a:lnTo>
                  <a:pt x="1158" y="0"/>
                </a:lnTo>
                <a:lnTo>
                  <a:pt x="1066" y="78"/>
                </a:lnTo>
                <a:lnTo>
                  <a:pt x="957" y="374"/>
                </a:lnTo>
                <a:lnTo>
                  <a:pt x="636" y="501"/>
                </a:lnTo>
                <a:lnTo>
                  <a:pt x="364" y="484"/>
                </a:lnTo>
                <a:lnTo>
                  <a:pt x="50" y="618"/>
                </a:lnTo>
                <a:close/>
              </a:path>
            </a:pathLst>
          </a:custGeom>
          <a:solidFill>
            <a:srgbClr val="00A3DC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1" name="Freeform 36">
            <a:extLst>
              <a:ext uri="{FF2B5EF4-FFF2-40B4-BE49-F238E27FC236}">
                <a16:creationId xmlns:a16="http://schemas.microsoft.com/office/drawing/2014/main" id="{C2FC3320-BE07-496D-89E9-8C5DA769A789}"/>
              </a:ext>
            </a:extLst>
          </p:cNvPr>
          <p:cNvSpPr>
            <a:spLocks/>
          </p:cNvSpPr>
          <p:nvPr/>
        </p:nvSpPr>
        <p:spPr bwMode="auto">
          <a:xfrm>
            <a:off x="6234113" y="4506913"/>
            <a:ext cx="322263" cy="484188"/>
          </a:xfrm>
          <a:custGeom>
            <a:avLst/>
            <a:gdLst>
              <a:gd name="T0" fmla="*/ 678 w 889"/>
              <a:gd name="T1" fmla="*/ 0 h 1331"/>
              <a:gd name="T2" fmla="*/ 551 w 889"/>
              <a:gd name="T3" fmla="*/ 0 h 1331"/>
              <a:gd name="T4" fmla="*/ 399 w 889"/>
              <a:gd name="T5" fmla="*/ 68 h 1331"/>
              <a:gd name="T6" fmla="*/ 356 w 889"/>
              <a:gd name="T7" fmla="*/ 152 h 1331"/>
              <a:gd name="T8" fmla="*/ 381 w 889"/>
              <a:gd name="T9" fmla="*/ 272 h 1331"/>
              <a:gd name="T10" fmla="*/ 392 w 889"/>
              <a:gd name="T11" fmla="*/ 332 h 1331"/>
              <a:gd name="T12" fmla="*/ 356 w 889"/>
              <a:gd name="T13" fmla="*/ 399 h 1331"/>
              <a:gd name="T14" fmla="*/ 381 w 889"/>
              <a:gd name="T15" fmla="*/ 551 h 1331"/>
              <a:gd name="T16" fmla="*/ 356 w 889"/>
              <a:gd name="T17" fmla="*/ 636 h 1331"/>
              <a:gd name="T18" fmla="*/ 222 w 889"/>
              <a:gd name="T19" fmla="*/ 840 h 1331"/>
              <a:gd name="T20" fmla="*/ 187 w 889"/>
              <a:gd name="T21" fmla="*/ 900 h 1331"/>
              <a:gd name="T22" fmla="*/ 85 w 889"/>
              <a:gd name="T23" fmla="*/ 890 h 1331"/>
              <a:gd name="T24" fmla="*/ 18 w 889"/>
              <a:gd name="T25" fmla="*/ 957 h 1331"/>
              <a:gd name="T26" fmla="*/ 0 w 889"/>
              <a:gd name="T27" fmla="*/ 1119 h 1331"/>
              <a:gd name="T28" fmla="*/ 28 w 889"/>
              <a:gd name="T29" fmla="*/ 1144 h 1331"/>
              <a:gd name="T30" fmla="*/ 53 w 889"/>
              <a:gd name="T31" fmla="*/ 1253 h 1331"/>
              <a:gd name="T32" fmla="*/ 339 w 889"/>
              <a:gd name="T33" fmla="*/ 1331 h 1331"/>
              <a:gd name="T34" fmla="*/ 340 w 889"/>
              <a:gd name="T35" fmla="*/ 1330 h 1331"/>
              <a:gd name="T36" fmla="*/ 356 w 889"/>
              <a:gd name="T37" fmla="*/ 1289 h 1331"/>
              <a:gd name="T38" fmla="*/ 551 w 889"/>
              <a:gd name="T39" fmla="*/ 1095 h 1331"/>
              <a:gd name="T40" fmla="*/ 579 w 889"/>
              <a:gd name="T41" fmla="*/ 992 h 1331"/>
              <a:gd name="T42" fmla="*/ 798 w 889"/>
              <a:gd name="T43" fmla="*/ 713 h 1331"/>
              <a:gd name="T44" fmla="*/ 840 w 889"/>
              <a:gd name="T45" fmla="*/ 466 h 1331"/>
              <a:gd name="T46" fmla="*/ 889 w 889"/>
              <a:gd name="T47" fmla="*/ 163 h 1331"/>
              <a:gd name="T48" fmla="*/ 678 w 889"/>
              <a:gd name="T49" fmla="*/ 0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9" h="1331">
                <a:moveTo>
                  <a:pt x="678" y="0"/>
                </a:moveTo>
                <a:lnTo>
                  <a:pt x="551" y="0"/>
                </a:lnTo>
                <a:lnTo>
                  <a:pt x="399" y="68"/>
                </a:lnTo>
                <a:lnTo>
                  <a:pt x="356" y="152"/>
                </a:lnTo>
                <a:lnTo>
                  <a:pt x="381" y="272"/>
                </a:lnTo>
                <a:lnTo>
                  <a:pt x="392" y="332"/>
                </a:lnTo>
                <a:lnTo>
                  <a:pt x="356" y="399"/>
                </a:lnTo>
                <a:lnTo>
                  <a:pt x="381" y="551"/>
                </a:lnTo>
                <a:lnTo>
                  <a:pt x="356" y="636"/>
                </a:lnTo>
                <a:lnTo>
                  <a:pt x="222" y="840"/>
                </a:lnTo>
                <a:lnTo>
                  <a:pt x="187" y="900"/>
                </a:lnTo>
                <a:lnTo>
                  <a:pt x="85" y="890"/>
                </a:lnTo>
                <a:lnTo>
                  <a:pt x="18" y="957"/>
                </a:lnTo>
                <a:lnTo>
                  <a:pt x="0" y="1119"/>
                </a:lnTo>
                <a:lnTo>
                  <a:pt x="28" y="1144"/>
                </a:lnTo>
                <a:lnTo>
                  <a:pt x="53" y="1253"/>
                </a:lnTo>
                <a:lnTo>
                  <a:pt x="339" y="1331"/>
                </a:lnTo>
                <a:lnTo>
                  <a:pt x="340" y="1330"/>
                </a:lnTo>
                <a:lnTo>
                  <a:pt x="356" y="1289"/>
                </a:lnTo>
                <a:lnTo>
                  <a:pt x="551" y="1095"/>
                </a:lnTo>
                <a:lnTo>
                  <a:pt x="579" y="992"/>
                </a:lnTo>
                <a:lnTo>
                  <a:pt x="798" y="713"/>
                </a:lnTo>
                <a:lnTo>
                  <a:pt x="840" y="466"/>
                </a:lnTo>
                <a:lnTo>
                  <a:pt x="889" y="163"/>
                </a:lnTo>
                <a:lnTo>
                  <a:pt x="678" y="0"/>
                </a:lnTo>
                <a:close/>
              </a:path>
            </a:pathLst>
          </a:custGeom>
          <a:solidFill>
            <a:srgbClr val="00A3DC"/>
          </a:solidFill>
          <a:ln w="3651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3" name="Freeform 38">
            <a:extLst>
              <a:ext uri="{FF2B5EF4-FFF2-40B4-BE49-F238E27FC236}">
                <a16:creationId xmlns:a16="http://schemas.microsoft.com/office/drawing/2014/main" id="{8EC8EEEC-188D-4214-B11F-5EEEC1B703C2}"/>
              </a:ext>
            </a:extLst>
          </p:cNvPr>
          <p:cNvSpPr>
            <a:spLocks/>
          </p:cNvSpPr>
          <p:nvPr/>
        </p:nvSpPr>
        <p:spPr bwMode="auto">
          <a:xfrm>
            <a:off x="6654801" y="2484438"/>
            <a:ext cx="50800" cy="52388"/>
          </a:xfrm>
          <a:custGeom>
            <a:avLst/>
            <a:gdLst>
              <a:gd name="T0" fmla="*/ 15 w 32"/>
              <a:gd name="T1" fmla="*/ 0 h 33"/>
              <a:gd name="T2" fmla="*/ 13 w 32"/>
              <a:gd name="T3" fmla="*/ 0 h 33"/>
              <a:gd name="T4" fmla="*/ 11 w 32"/>
              <a:gd name="T5" fmla="*/ 1 h 33"/>
              <a:gd name="T6" fmla="*/ 10 w 32"/>
              <a:gd name="T7" fmla="*/ 1 h 33"/>
              <a:gd name="T8" fmla="*/ 8 w 32"/>
              <a:gd name="T9" fmla="*/ 2 h 33"/>
              <a:gd name="T10" fmla="*/ 7 w 32"/>
              <a:gd name="T11" fmla="*/ 3 h 33"/>
              <a:gd name="T12" fmla="*/ 5 w 32"/>
              <a:gd name="T13" fmla="*/ 4 h 33"/>
              <a:gd name="T14" fmla="*/ 4 w 32"/>
              <a:gd name="T15" fmla="*/ 5 h 33"/>
              <a:gd name="T16" fmla="*/ 3 w 32"/>
              <a:gd name="T17" fmla="*/ 6 h 33"/>
              <a:gd name="T18" fmla="*/ 2 w 32"/>
              <a:gd name="T19" fmla="*/ 8 h 33"/>
              <a:gd name="T20" fmla="*/ 1 w 32"/>
              <a:gd name="T21" fmla="*/ 9 h 33"/>
              <a:gd name="T22" fmla="*/ 1 w 32"/>
              <a:gd name="T23" fmla="*/ 11 h 33"/>
              <a:gd name="T24" fmla="*/ 0 w 32"/>
              <a:gd name="T25" fmla="*/ 12 h 33"/>
              <a:gd name="T26" fmla="*/ 0 w 32"/>
              <a:gd name="T27" fmla="*/ 14 h 33"/>
              <a:gd name="T28" fmla="*/ 0 w 32"/>
              <a:gd name="T29" fmla="*/ 16 h 33"/>
              <a:gd name="T30" fmla="*/ 0 w 32"/>
              <a:gd name="T31" fmla="*/ 17 h 33"/>
              <a:gd name="T32" fmla="*/ 0 w 32"/>
              <a:gd name="T33" fmla="*/ 19 h 33"/>
              <a:gd name="T34" fmla="*/ 1 w 32"/>
              <a:gd name="T35" fmla="*/ 21 h 33"/>
              <a:gd name="T36" fmla="*/ 1 w 32"/>
              <a:gd name="T37" fmla="*/ 22 h 33"/>
              <a:gd name="T38" fmla="*/ 2 w 32"/>
              <a:gd name="T39" fmla="*/ 24 h 33"/>
              <a:gd name="T40" fmla="*/ 3 w 32"/>
              <a:gd name="T41" fmla="*/ 25 h 33"/>
              <a:gd name="T42" fmla="*/ 4 w 32"/>
              <a:gd name="T43" fmla="*/ 27 h 33"/>
              <a:gd name="T44" fmla="*/ 5 w 32"/>
              <a:gd name="T45" fmla="*/ 28 h 33"/>
              <a:gd name="T46" fmla="*/ 6 w 32"/>
              <a:gd name="T47" fmla="*/ 29 h 33"/>
              <a:gd name="T48" fmla="*/ 8 w 32"/>
              <a:gd name="T49" fmla="*/ 30 h 33"/>
              <a:gd name="T50" fmla="*/ 9 w 32"/>
              <a:gd name="T51" fmla="*/ 31 h 33"/>
              <a:gd name="T52" fmla="*/ 11 w 32"/>
              <a:gd name="T53" fmla="*/ 31 h 33"/>
              <a:gd name="T54" fmla="*/ 12 w 32"/>
              <a:gd name="T55" fmla="*/ 32 h 33"/>
              <a:gd name="T56" fmla="*/ 14 w 32"/>
              <a:gd name="T57" fmla="*/ 32 h 33"/>
              <a:gd name="T58" fmla="*/ 16 w 32"/>
              <a:gd name="T59" fmla="*/ 33 h 33"/>
              <a:gd name="T60" fmla="*/ 17 w 32"/>
              <a:gd name="T61" fmla="*/ 32 h 33"/>
              <a:gd name="T62" fmla="*/ 19 w 32"/>
              <a:gd name="T63" fmla="*/ 32 h 33"/>
              <a:gd name="T64" fmla="*/ 21 w 32"/>
              <a:gd name="T65" fmla="*/ 32 h 33"/>
              <a:gd name="T66" fmla="*/ 22 w 32"/>
              <a:gd name="T67" fmla="*/ 31 h 33"/>
              <a:gd name="T68" fmla="*/ 24 w 32"/>
              <a:gd name="T69" fmla="*/ 30 h 33"/>
              <a:gd name="T70" fmla="*/ 25 w 32"/>
              <a:gd name="T71" fmla="*/ 30 h 33"/>
              <a:gd name="T72" fmla="*/ 27 w 32"/>
              <a:gd name="T73" fmla="*/ 29 h 33"/>
              <a:gd name="T74" fmla="*/ 28 w 32"/>
              <a:gd name="T75" fmla="*/ 28 h 33"/>
              <a:gd name="T76" fmla="*/ 29 w 32"/>
              <a:gd name="T77" fmla="*/ 26 h 33"/>
              <a:gd name="T78" fmla="*/ 30 w 32"/>
              <a:gd name="T79" fmla="*/ 25 h 33"/>
              <a:gd name="T80" fmla="*/ 31 w 32"/>
              <a:gd name="T81" fmla="*/ 23 h 33"/>
              <a:gd name="T82" fmla="*/ 31 w 32"/>
              <a:gd name="T83" fmla="*/ 22 h 33"/>
              <a:gd name="T84" fmla="*/ 32 w 32"/>
              <a:gd name="T85" fmla="*/ 20 h 33"/>
              <a:gd name="T86" fmla="*/ 32 w 32"/>
              <a:gd name="T87" fmla="*/ 19 h 33"/>
              <a:gd name="T88" fmla="*/ 32 w 32"/>
              <a:gd name="T89" fmla="*/ 17 h 33"/>
              <a:gd name="T90" fmla="*/ 32 w 32"/>
              <a:gd name="T91" fmla="*/ 15 h 33"/>
              <a:gd name="T92" fmla="*/ 32 w 32"/>
              <a:gd name="T93" fmla="*/ 14 h 33"/>
              <a:gd name="T94" fmla="*/ 32 w 32"/>
              <a:gd name="T95" fmla="*/ 12 h 33"/>
              <a:gd name="T96" fmla="*/ 31 w 32"/>
              <a:gd name="T97" fmla="*/ 10 h 33"/>
              <a:gd name="T98" fmla="*/ 31 w 32"/>
              <a:gd name="T99" fmla="*/ 9 h 33"/>
              <a:gd name="T100" fmla="*/ 30 w 32"/>
              <a:gd name="T101" fmla="*/ 7 h 33"/>
              <a:gd name="T102" fmla="*/ 29 w 32"/>
              <a:gd name="T103" fmla="*/ 6 h 33"/>
              <a:gd name="T104" fmla="*/ 28 w 32"/>
              <a:gd name="T105" fmla="*/ 5 h 33"/>
              <a:gd name="T106" fmla="*/ 26 w 32"/>
              <a:gd name="T107" fmla="*/ 3 h 33"/>
              <a:gd name="T108" fmla="*/ 25 w 32"/>
              <a:gd name="T109" fmla="*/ 3 h 33"/>
              <a:gd name="T110" fmla="*/ 24 w 32"/>
              <a:gd name="T111" fmla="*/ 2 h 33"/>
              <a:gd name="T112" fmla="*/ 22 w 32"/>
              <a:gd name="T113" fmla="*/ 1 h 33"/>
              <a:gd name="T114" fmla="*/ 20 w 32"/>
              <a:gd name="T115" fmla="*/ 0 h 33"/>
              <a:gd name="T116" fmla="*/ 19 w 32"/>
              <a:gd name="T117" fmla="*/ 0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4" name="Rectangle 39">
            <a:extLst>
              <a:ext uri="{FF2B5EF4-FFF2-40B4-BE49-F238E27FC236}">
                <a16:creationId xmlns:a16="http://schemas.microsoft.com/office/drawing/2014/main" id="{C75342B6-F357-4856-8E8A-210EE435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1" y="2505076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5" name="Freeform 40">
            <a:extLst>
              <a:ext uri="{FF2B5EF4-FFF2-40B4-BE49-F238E27FC236}">
                <a16:creationId xmlns:a16="http://schemas.microsoft.com/office/drawing/2014/main" id="{37CD00D1-5E4B-4BF3-83FF-EE279DC7DEE9}"/>
              </a:ext>
            </a:extLst>
          </p:cNvPr>
          <p:cNvSpPr>
            <a:spLocks/>
          </p:cNvSpPr>
          <p:nvPr/>
        </p:nvSpPr>
        <p:spPr bwMode="auto">
          <a:xfrm>
            <a:off x="7132638" y="2725738"/>
            <a:ext cx="52388" cy="50800"/>
          </a:xfrm>
          <a:custGeom>
            <a:avLst/>
            <a:gdLst>
              <a:gd name="T0" fmla="*/ 15 w 33"/>
              <a:gd name="T1" fmla="*/ 0 h 32"/>
              <a:gd name="T2" fmla="*/ 13 w 33"/>
              <a:gd name="T3" fmla="*/ 0 h 32"/>
              <a:gd name="T4" fmla="*/ 11 w 33"/>
              <a:gd name="T5" fmla="*/ 1 h 32"/>
              <a:gd name="T6" fmla="*/ 10 w 33"/>
              <a:gd name="T7" fmla="*/ 1 h 32"/>
              <a:gd name="T8" fmla="*/ 8 w 33"/>
              <a:gd name="T9" fmla="*/ 2 h 32"/>
              <a:gd name="T10" fmla="*/ 7 w 33"/>
              <a:gd name="T11" fmla="*/ 3 h 32"/>
              <a:gd name="T12" fmla="*/ 6 w 33"/>
              <a:gd name="T13" fmla="*/ 4 h 32"/>
              <a:gd name="T14" fmla="*/ 4 w 33"/>
              <a:gd name="T15" fmla="*/ 5 h 32"/>
              <a:gd name="T16" fmla="*/ 3 w 33"/>
              <a:gd name="T17" fmla="*/ 6 h 32"/>
              <a:gd name="T18" fmla="*/ 2 w 33"/>
              <a:gd name="T19" fmla="*/ 8 h 32"/>
              <a:gd name="T20" fmla="*/ 2 w 33"/>
              <a:gd name="T21" fmla="*/ 9 h 32"/>
              <a:gd name="T22" fmla="*/ 1 w 33"/>
              <a:gd name="T23" fmla="*/ 11 h 32"/>
              <a:gd name="T24" fmla="*/ 1 w 33"/>
              <a:gd name="T25" fmla="*/ 12 h 32"/>
              <a:gd name="T26" fmla="*/ 0 w 33"/>
              <a:gd name="T27" fmla="*/ 14 h 32"/>
              <a:gd name="T28" fmla="*/ 0 w 33"/>
              <a:gd name="T29" fmla="*/ 16 h 32"/>
              <a:gd name="T30" fmla="*/ 0 w 33"/>
              <a:gd name="T31" fmla="*/ 17 h 32"/>
              <a:gd name="T32" fmla="*/ 0 w 33"/>
              <a:gd name="T33" fmla="*/ 19 h 32"/>
              <a:gd name="T34" fmla="*/ 1 w 33"/>
              <a:gd name="T35" fmla="*/ 21 h 32"/>
              <a:gd name="T36" fmla="*/ 1 w 33"/>
              <a:gd name="T37" fmla="*/ 22 h 32"/>
              <a:gd name="T38" fmla="*/ 2 w 33"/>
              <a:gd name="T39" fmla="*/ 24 h 32"/>
              <a:gd name="T40" fmla="*/ 3 w 33"/>
              <a:gd name="T41" fmla="*/ 25 h 32"/>
              <a:gd name="T42" fmla="*/ 4 w 33"/>
              <a:gd name="T43" fmla="*/ 27 h 32"/>
              <a:gd name="T44" fmla="*/ 5 w 33"/>
              <a:gd name="T45" fmla="*/ 28 h 32"/>
              <a:gd name="T46" fmla="*/ 6 w 33"/>
              <a:gd name="T47" fmla="*/ 29 h 32"/>
              <a:gd name="T48" fmla="*/ 8 w 33"/>
              <a:gd name="T49" fmla="*/ 30 h 32"/>
              <a:gd name="T50" fmla="*/ 9 w 33"/>
              <a:gd name="T51" fmla="*/ 31 h 32"/>
              <a:gd name="T52" fmla="*/ 11 w 33"/>
              <a:gd name="T53" fmla="*/ 31 h 32"/>
              <a:gd name="T54" fmla="*/ 12 w 33"/>
              <a:gd name="T55" fmla="*/ 32 h 32"/>
              <a:gd name="T56" fmla="*/ 14 w 33"/>
              <a:gd name="T57" fmla="*/ 32 h 32"/>
              <a:gd name="T58" fmla="*/ 16 w 33"/>
              <a:gd name="T59" fmla="*/ 32 h 32"/>
              <a:gd name="T60" fmla="*/ 18 w 33"/>
              <a:gd name="T61" fmla="*/ 32 h 32"/>
              <a:gd name="T62" fmla="*/ 19 w 33"/>
              <a:gd name="T63" fmla="*/ 32 h 32"/>
              <a:gd name="T64" fmla="*/ 21 w 33"/>
              <a:gd name="T65" fmla="*/ 32 h 32"/>
              <a:gd name="T66" fmla="*/ 23 w 33"/>
              <a:gd name="T67" fmla="*/ 31 h 32"/>
              <a:gd name="T68" fmla="*/ 24 w 33"/>
              <a:gd name="T69" fmla="*/ 30 h 32"/>
              <a:gd name="T70" fmla="*/ 25 w 33"/>
              <a:gd name="T71" fmla="*/ 30 h 32"/>
              <a:gd name="T72" fmla="*/ 27 w 33"/>
              <a:gd name="T73" fmla="*/ 28 h 32"/>
              <a:gd name="T74" fmla="*/ 28 w 33"/>
              <a:gd name="T75" fmla="*/ 27 h 32"/>
              <a:gd name="T76" fmla="*/ 29 w 33"/>
              <a:gd name="T77" fmla="*/ 26 h 32"/>
              <a:gd name="T78" fmla="*/ 30 w 33"/>
              <a:gd name="T79" fmla="*/ 25 h 32"/>
              <a:gd name="T80" fmla="*/ 31 w 33"/>
              <a:gd name="T81" fmla="*/ 23 h 32"/>
              <a:gd name="T82" fmla="*/ 31 w 33"/>
              <a:gd name="T83" fmla="*/ 22 h 32"/>
              <a:gd name="T84" fmla="*/ 32 w 33"/>
              <a:gd name="T85" fmla="*/ 20 h 32"/>
              <a:gd name="T86" fmla="*/ 32 w 33"/>
              <a:gd name="T87" fmla="*/ 18 h 32"/>
              <a:gd name="T88" fmla="*/ 33 w 33"/>
              <a:gd name="T89" fmla="*/ 17 h 32"/>
              <a:gd name="T90" fmla="*/ 33 w 33"/>
              <a:gd name="T91" fmla="*/ 15 h 32"/>
              <a:gd name="T92" fmla="*/ 32 w 33"/>
              <a:gd name="T93" fmla="*/ 13 h 32"/>
              <a:gd name="T94" fmla="*/ 32 w 33"/>
              <a:gd name="T95" fmla="*/ 12 h 32"/>
              <a:gd name="T96" fmla="*/ 31 w 33"/>
              <a:gd name="T97" fmla="*/ 10 h 32"/>
              <a:gd name="T98" fmla="*/ 31 w 33"/>
              <a:gd name="T99" fmla="*/ 9 h 32"/>
              <a:gd name="T100" fmla="*/ 30 w 33"/>
              <a:gd name="T101" fmla="*/ 7 h 32"/>
              <a:gd name="T102" fmla="*/ 29 w 33"/>
              <a:gd name="T103" fmla="*/ 6 h 32"/>
              <a:gd name="T104" fmla="*/ 28 w 33"/>
              <a:gd name="T105" fmla="*/ 4 h 32"/>
              <a:gd name="T106" fmla="*/ 27 w 33"/>
              <a:gd name="T107" fmla="*/ 4 h 32"/>
              <a:gd name="T108" fmla="*/ 25 w 33"/>
              <a:gd name="T109" fmla="*/ 2 h 32"/>
              <a:gd name="T110" fmla="*/ 24 w 33"/>
              <a:gd name="T111" fmla="*/ 2 h 32"/>
              <a:gd name="T112" fmla="*/ 22 w 33"/>
              <a:gd name="T113" fmla="*/ 1 h 32"/>
              <a:gd name="T114" fmla="*/ 21 w 33"/>
              <a:gd name="T115" fmla="*/ 0 h 32"/>
              <a:gd name="T116" fmla="*/ 19 w 33"/>
              <a:gd name="T117" fmla="*/ 0 h 32"/>
              <a:gd name="T118" fmla="*/ 17 w 33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1"/>
                </a:lnTo>
                <a:lnTo>
                  <a:pt x="24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6" name="Rectangle 41">
            <a:extLst>
              <a:ext uri="{FF2B5EF4-FFF2-40B4-BE49-F238E27FC236}">
                <a16:creationId xmlns:a16="http://schemas.microsoft.com/office/drawing/2014/main" id="{40DD7BB2-EAFF-497A-B3B3-6AD5C666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2746376"/>
            <a:ext cx="617538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7" name="Freeform 42">
            <a:extLst>
              <a:ext uri="{FF2B5EF4-FFF2-40B4-BE49-F238E27FC236}">
                <a16:creationId xmlns:a16="http://schemas.microsoft.com/office/drawing/2014/main" id="{81E49D6E-F389-42CF-B9E4-44F05368E5DD}"/>
              </a:ext>
            </a:extLst>
          </p:cNvPr>
          <p:cNvSpPr>
            <a:spLocks/>
          </p:cNvSpPr>
          <p:nvPr/>
        </p:nvSpPr>
        <p:spPr bwMode="auto">
          <a:xfrm>
            <a:off x="7204076" y="2901951"/>
            <a:ext cx="50800" cy="52388"/>
          </a:xfrm>
          <a:custGeom>
            <a:avLst/>
            <a:gdLst>
              <a:gd name="T0" fmla="*/ 14 w 32"/>
              <a:gd name="T1" fmla="*/ 0 h 33"/>
              <a:gd name="T2" fmla="*/ 13 w 32"/>
              <a:gd name="T3" fmla="*/ 1 h 33"/>
              <a:gd name="T4" fmla="*/ 11 w 32"/>
              <a:gd name="T5" fmla="*/ 1 h 33"/>
              <a:gd name="T6" fmla="*/ 9 w 32"/>
              <a:gd name="T7" fmla="*/ 2 h 33"/>
              <a:gd name="T8" fmla="*/ 8 w 32"/>
              <a:gd name="T9" fmla="*/ 2 h 33"/>
              <a:gd name="T10" fmla="*/ 7 w 32"/>
              <a:gd name="T11" fmla="*/ 3 h 33"/>
              <a:gd name="T12" fmla="*/ 5 w 32"/>
              <a:gd name="T13" fmla="*/ 5 h 33"/>
              <a:gd name="T14" fmla="*/ 4 w 32"/>
              <a:gd name="T15" fmla="*/ 6 h 33"/>
              <a:gd name="T16" fmla="*/ 3 w 32"/>
              <a:gd name="T17" fmla="*/ 7 h 33"/>
              <a:gd name="T18" fmla="*/ 2 w 32"/>
              <a:gd name="T19" fmla="*/ 8 h 33"/>
              <a:gd name="T20" fmla="*/ 1 w 32"/>
              <a:gd name="T21" fmla="*/ 10 h 33"/>
              <a:gd name="T22" fmla="*/ 1 w 32"/>
              <a:gd name="T23" fmla="*/ 11 h 33"/>
              <a:gd name="T24" fmla="*/ 0 w 32"/>
              <a:gd name="T25" fmla="*/ 13 h 33"/>
              <a:gd name="T26" fmla="*/ 0 w 32"/>
              <a:gd name="T27" fmla="*/ 15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20 h 33"/>
              <a:gd name="T34" fmla="*/ 0 w 32"/>
              <a:gd name="T35" fmla="*/ 21 h 33"/>
              <a:gd name="T36" fmla="*/ 1 w 32"/>
              <a:gd name="T37" fmla="*/ 23 h 33"/>
              <a:gd name="T38" fmla="*/ 2 w 32"/>
              <a:gd name="T39" fmla="*/ 25 h 33"/>
              <a:gd name="T40" fmla="*/ 3 w 32"/>
              <a:gd name="T41" fmla="*/ 26 h 33"/>
              <a:gd name="T42" fmla="*/ 4 w 32"/>
              <a:gd name="T43" fmla="*/ 27 h 33"/>
              <a:gd name="T44" fmla="*/ 5 w 32"/>
              <a:gd name="T45" fmla="*/ 29 h 33"/>
              <a:gd name="T46" fmla="*/ 6 w 32"/>
              <a:gd name="T47" fmla="*/ 29 h 33"/>
              <a:gd name="T48" fmla="*/ 7 w 32"/>
              <a:gd name="T49" fmla="*/ 31 h 33"/>
              <a:gd name="T50" fmla="*/ 9 w 32"/>
              <a:gd name="T51" fmla="*/ 31 h 33"/>
              <a:gd name="T52" fmla="*/ 10 w 32"/>
              <a:gd name="T53" fmla="*/ 32 h 33"/>
              <a:gd name="T54" fmla="*/ 12 w 32"/>
              <a:gd name="T55" fmla="*/ 32 h 33"/>
              <a:gd name="T56" fmla="*/ 14 w 32"/>
              <a:gd name="T57" fmla="*/ 33 h 33"/>
              <a:gd name="T58" fmla="*/ 15 w 32"/>
              <a:gd name="T59" fmla="*/ 33 h 33"/>
              <a:gd name="T60" fmla="*/ 17 w 32"/>
              <a:gd name="T61" fmla="*/ 33 h 33"/>
              <a:gd name="T62" fmla="*/ 19 w 32"/>
              <a:gd name="T63" fmla="*/ 33 h 33"/>
              <a:gd name="T64" fmla="*/ 21 w 32"/>
              <a:gd name="T65" fmla="*/ 32 h 33"/>
              <a:gd name="T66" fmla="*/ 22 w 32"/>
              <a:gd name="T67" fmla="*/ 32 h 33"/>
              <a:gd name="T68" fmla="*/ 24 w 32"/>
              <a:gd name="T69" fmla="*/ 31 h 33"/>
              <a:gd name="T70" fmla="*/ 25 w 32"/>
              <a:gd name="T71" fmla="*/ 30 h 33"/>
              <a:gd name="T72" fmla="*/ 26 w 32"/>
              <a:gd name="T73" fmla="*/ 29 h 33"/>
              <a:gd name="T74" fmla="*/ 28 w 32"/>
              <a:gd name="T75" fmla="*/ 28 h 33"/>
              <a:gd name="T76" fmla="*/ 29 w 32"/>
              <a:gd name="T77" fmla="*/ 27 h 33"/>
              <a:gd name="T78" fmla="*/ 30 w 32"/>
              <a:gd name="T79" fmla="*/ 26 h 33"/>
              <a:gd name="T80" fmla="*/ 30 w 32"/>
              <a:gd name="T81" fmla="*/ 24 h 33"/>
              <a:gd name="T82" fmla="*/ 31 w 32"/>
              <a:gd name="T83" fmla="*/ 22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7 h 33"/>
              <a:gd name="T90" fmla="*/ 32 w 32"/>
              <a:gd name="T91" fmla="*/ 16 h 33"/>
              <a:gd name="T92" fmla="*/ 32 w 32"/>
              <a:gd name="T93" fmla="*/ 14 h 33"/>
              <a:gd name="T94" fmla="*/ 32 w 32"/>
              <a:gd name="T95" fmla="*/ 12 h 33"/>
              <a:gd name="T96" fmla="*/ 31 w 32"/>
              <a:gd name="T97" fmla="*/ 11 h 33"/>
              <a:gd name="T98" fmla="*/ 30 w 32"/>
              <a:gd name="T99" fmla="*/ 9 h 33"/>
              <a:gd name="T100" fmla="*/ 30 w 32"/>
              <a:gd name="T101" fmla="*/ 8 h 33"/>
              <a:gd name="T102" fmla="*/ 29 w 32"/>
              <a:gd name="T103" fmla="*/ 6 h 33"/>
              <a:gd name="T104" fmla="*/ 27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3 w 32"/>
              <a:gd name="T111" fmla="*/ 2 h 33"/>
              <a:gd name="T112" fmla="*/ 22 w 32"/>
              <a:gd name="T113" fmla="*/ 2 h 33"/>
              <a:gd name="T114" fmla="*/ 20 w 32"/>
              <a:gd name="T115" fmla="*/ 1 h 33"/>
              <a:gd name="T116" fmla="*/ 19 w 32"/>
              <a:gd name="T117" fmla="*/ 1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3"/>
                </a:lnTo>
                <a:lnTo>
                  <a:pt x="12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0" y="10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5" y="4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8" name="Rectangle 43">
            <a:extLst>
              <a:ext uri="{FF2B5EF4-FFF2-40B4-BE49-F238E27FC236}">
                <a16:creationId xmlns:a16="http://schemas.microsoft.com/office/drawing/2014/main" id="{9971B9E6-923F-467B-AC7B-ECEA3B3FD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6" y="2924176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89" name="Freeform 44">
            <a:extLst>
              <a:ext uri="{FF2B5EF4-FFF2-40B4-BE49-F238E27FC236}">
                <a16:creationId xmlns:a16="http://schemas.microsoft.com/office/drawing/2014/main" id="{A62B49F1-3A19-4F09-9040-6D0E1F2CBA32}"/>
              </a:ext>
            </a:extLst>
          </p:cNvPr>
          <p:cNvSpPr>
            <a:spLocks/>
          </p:cNvSpPr>
          <p:nvPr/>
        </p:nvSpPr>
        <p:spPr bwMode="auto">
          <a:xfrm>
            <a:off x="7181851" y="3114676"/>
            <a:ext cx="50800" cy="52388"/>
          </a:xfrm>
          <a:custGeom>
            <a:avLst/>
            <a:gdLst>
              <a:gd name="T0" fmla="*/ 14 w 32"/>
              <a:gd name="T1" fmla="*/ 1 h 33"/>
              <a:gd name="T2" fmla="*/ 12 w 32"/>
              <a:gd name="T3" fmla="*/ 1 h 33"/>
              <a:gd name="T4" fmla="*/ 11 w 32"/>
              <a:gd name="T5" fmla="*/ 1 h 33"/>
              <a:gd name="T6" fmla="*/ 9 w 32"/>
              <a:gd name="T7" fmla="*/ 2 h 33"/>
              <a:gd name="T8" fmla="*/ 8 w 32"/>
              <a:gd name="T9" fmla="*/ 2 h 33"/>
              <a:gd name="T10" fmla="*/ 6 w 32"/>
              <a:gd name="T11" fmla="*/ 3 h 33"/>
              <a:gd name="T12" fmla="*/ 5 w 32"/>
              <a:gd name="T13" fmla="*/ 4 h 33"/>
              <a:gd name="T14" fmla="*/ 4 w 32"/>
              <a:gd name="T15" fmla="*/ 6 h 33"/>
              <a:gd name="T16" fmla="*/ 3 w 32"/>
              <a:gd name="T17" fmla="*/ 7 h 33"/>
              <a:gd name="T18" fmla="*/ 2 w 32"/>
              <a:gd name="T19" fmla="*/ 8 h 33"/>
              <a:gd name="T20" fmla="*/ 1 w 32"/>
              <a:gd name="T21" fmla="*/ 10 h 33"/>
              <a:gd name="T22" fmla="*/ 0 w 32"/>
              <a:gd name="T23" fmla="*/ 11 h 33"/>
              <a:gd name="T24" fmla="*/ 0 w 32"/>
              <a:gd name="T25" fmla="*/ 13 h 33"/>
              <a:gd name="T26" fmla="*/ 0 w 32"/>
              <a:gd name="T27" fmla="*/ 15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20 h 33"/>
              <a:gd name="T34" fmla="*/ 0 w 32"/>
              <a:gd name="T35" fmla="*/ 21 h 33"/>
              <a:gd name="T36" fmla="*/ 1 w 32"/>
              <a:gd name="T37" fmla="*/ 23 h 33"/>
              <a:gd name="T38" fmla="*/ 1 w 32"/>
              <a:gd name="T39" fmla="*/ 25 h 33"/>
              <a:gd name="T40" fmla="*/ 2 w 32"/>
              <a:gd name="T41" fmla="*/ 26 h 33"/>
              <a:gd name="T42" fmla="*/ 3 w 32"/>
              <a:gd name="T43" fmla="*/ 27 h 33"/>
              <a:gd name="T44" fmla="*/ 5 w 32"/>
              <a:gd name="T45" fmla="*/ 29 h 33"/>
              <a:gd name="T46" fmla="*/ 6 w 32"/>
              <a:gd name="T47" fmla="*/ 30 h 33"/>
              <a:gd name="T48" fmla="*/ 7 w 32"/>
              <a:gd name="T49" fmla="*/ 31 h 33"/>
              <a:gd name="T50" fmla="*/ 9 w 32"/>
              <a:gd name="T51" fmla="*/ 31 h 33"/>
              <a:gd name="T52" fmla="*/ 10 w 32"/>
              <a:gd name="T53" fmla="*/ 32 h 33"/>
              <a:gd name="T54" fmla="*/ 12 w 32"/>
              <a:gd name="T55" fmla="*/ 32 h 33"/>
              <a:gd name="T56" fmla="*/ 14 w 32"/>
              <a:gd name="T57" fmla="*/ 33 h 33"/>
              <a:gd name="T58" fmla="*/ 15 w 32"/>
              <a:gd name="T59" fmla="*/ 33 h 33"/>
              <a:gd name="T60" fmla="*/ 17 w 32"/>
              <a:gd name="T61" fmla="*/ 33 h 33"/>
              <a:gd name="T62" fmla="*/ 19 w 32"/>
              <a:gd name="T63" fmla="*/ 33 h 33"/>
              <a:gd name="T64" fmla="*/ 20 w 32"/>
              <a:gd name="T65" fmla="*/ 32 h 33"/>
              <a:gd name="T66" fmla="*/ 22 w 32"/>
              <a:gd name="T67" fmla="*/ 32 h 33"/>
              <a:gd name="T68" fmla="*/ 23 w 32"/>
              <a:gd name="T69" fmla="*/ 31 h 33"/>
              <a:gd name="T70" fmla="*/ 25 w 32"/>
              <a:gd name="T71" fmla="*/ 30 h 33"/>
              <a:gd name="T72" fmla="*/ 26 w 32"/>
              <a:gd name="T73" fmla="*/ 29 h 33"/>
              <a:gd name="T74" fmla="*/ 27 w 32"/>
              <a:gd name="T75" fmla="*/ 28 h 33"/>
              <a:gd name="T76" fmla="*/ 28 w 32"/>
              <a:gd name="T77" fmla="*/ 27 h 33"/>
              <a:gd name="T78" fmla="*/ 30 w 32"/>
              <a:gd name="T79" fmla="*/ 26 h 33"/>
              <a:gd name="T80" fmla="*/ 30 w 32"/>
              <a:gd name="T81" fmla="*/ 24 h 33"/>
              <a:gd name="T82" fmla="*/ 31 w 32"/>
              <a:gd name="T83" fmla="*/ 23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8 h 33"/>
              <a:gd name="T90" fmla="*/ 32 w 32"/>
              <a:gd name="T91" fmla="*/ 16 h 33"/>
              <a:gd name="T92" fmla="*/ 32 w 32"/>
              <a:gd name="T93" fmla="*/ 14 h 33"/>
              <a:gd name="T94" fmla="*/ 31 w 32"/>
              <a:gd name="T95" fmla="*/ 12 h 33"/>
              <a:gd name="T96" fmla="*/ 31 w 32"/>
              <a:gd name="T97" fmla="*/ 11 h 33"/>
              <a:gd name="T98" fmla="*/ 30 w 32"/>
              <a:gd name="T99" fmla="*/ 9 h 33"/>
              <a:gd name="T100" fmla="*/ 29 w 32"/>
              <a:gd name="T101" fmla="*/ 8 h 33"/>
              <a:gd name="T102" fmla="*/ 28 w 32"/>
              <a:gd name="T103" fmla="*/ 7 h 33"/>
              <a:gd name="T104" fmla="*/ 27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3 w 32"/>
              <a:gd name="T111" fmla="*/ 2 h 33"/>
              <a:gd name="T112" fmla="*/ 22 w 32"/>
              <a:gd name="T113" fmla="*/ 1 h 33"/>
              <a:gd name="T114" fmla="*/ 20 w 32"/>
              <a:gd name="T115" fmla="*/ 1 h 33"/>
              <a:gd name="T116" fmla="*/ 18 w 32"/>
              <a:gd name="T117" fmla="*/ 1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3"/>
                </a:lnTo>
                <a:lnTo>
                  <a:pt x="0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3"/>
                </a:lnTo>
                <a:lnTo>
                  <a:pt x="30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29" y="8"/>
                </a:lnTo>
                <a:lnTo>
                  <a:pt x="29" y="8"/>
                </a:lnTo>
                <a:lnTo>
                  <a:pt x="29" y="8"/>
                </a:lnTo>
                <a:lnTo>
                  <a:pt x="29" y="8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8" y="7"/>
                </a:lnTo>
                <a:lnTo>
                  <a:pt x="28" y="7"/>
                </a:lnTo>
                <a:lnTo>
                  <a:pt x="28" y="7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7" y="6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0" name="Rectangle 45">
            <a:extLst>
              <a:ext uri="{FF2B5EF4-FFF2-40B4-BE49-F238E27FC236}">
                <a16:creationId xmlns:a16="http://schemas.microsoft.com/office/drawing/2014/main" id="{82EF64E6-453C-494D-9D53-95E5A8762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1" y="3136901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1" name="Freeform 46">
            <a:extLst>
              <a:ext uri="{FF2B5EF4-FFF2-40B4-BE49-F238E27FC236}">
                <a16:creationId xmlns:a16="http://schemas.microsoft.com/office/drawing/2014/main" id="{E577475A-138E-4544-B131-785CC892CCC6}"/>
              </a:ext>
            </a:extLst>
          </p:cNvPr>
          <p:cNvSpPr>
            <a:spLocks/>
          </p:cNvSpPr>
          <p:nvPr/>
        </p:nvSpPr>
        <p:spPr bwMode="auto">
          <a:xfrm>
            <a:off x="7129463" y="3321051"/>
            <a:ext cx="50800" cy="50800"/>
          </a:xfrm>
          <a:custGeom>
            <a:avLst/>
            <a:gdLst>
              <a:gd name="T0" fmla="*/ 15 w 32"/>
              <a:gd name="T1" fmla="*/ 0 h 32"/>
              <a:gd name="T2" fmla="*/ 13 w 32"/>
              <a:gd name="T3" fmla="*/ 0 h 32"/>
              <a:gd name="T4" fmla="*/ 11 w 32"/>
              <a:gd name="T5" fmla="*/ 1 h 32"/>
              <a:gd name="T6" fmla="*/ 10 w 32"/>
              <a:gd name="T7" fmla="*/ 1 h 32"/>
              <a:gd name="T8" fmla="*/ 8 w 32"/>
              <a:gd name="T9" fmla="*/ 2 h 32"/>
              <a:gd name="T10" fmla="*/ 7 w 32"/>
              <a:gd name="T11" fmla="*/ 3 h 32"/>
              <a:gd name="T12" fmla="*/ 5 w 32"/>
              <a:gd name="T13" fmla="*/ 4 h 32"/>
              <a:gd name="T14" fmla="*/ 4 w 32"/>
              <a:gd name="T15" fmla="*/ 5 h 32"/>
              <a:gd name="T16" fmla="*/ 3 w 32"/>
              <a:gd name="T17" fmla="*/ 6 h 32"/>
              <a:gd name="T18" fmla="*/ 2 w 32"/>
              <a:gd name="T19" fmla="*/ 8 h 32"/>
              <a:gd name="T20" fmla="*/ 1 w 32"/>
              <a:gd name="T21" fmla="*/ 9 h 32"/>
              <a:gd name="T22" fmla="*/ 1 w 32"/>
              <a:gd name="T23" fmla="*/ 11 h 32"/>
              <a:gd name="T24" fmla="*/ 0 w 32"/>
              <a:gd name="T25" fmla="*/ 13 h 32"/>
              <a:gd name="T26" fmla="*/ 0 w 32"/>
              <a:gd name="T27" fmla="*/ 14 h 32"/>
              <a:gd name="T28" fmla="*/ 0 w 32"/>
              <a:gd name="T29" fmla="*/ 16 h 32"/>
              <a:gd name="T30" fmla="*/ 0 w 32"/>
              <a:gd name="T31" fmla="*/ 18 h 32"/>
              <a:gd name="T32" fmla="*/ 0 w 32"/>
              <a:gd name="T33" fmla="*/ 19 h 32"/>
              <a:gd name="T34" fmla="*/ 1 w 32"/>
              <a:gd name="T35" fmla="*/ 21 h 32"/>
              <a:gd name="T36" fmla="*/ 1 w 32"/>
              <a:gd name="T37" fmla="*/ 23 h 32"/>
              <a:gd name="T38" fmla="*/ 2 w 32"/>
              <a:gd name="T39" fmla="*/ 24 h 32"/>
              <a:gd name="T40" fmla="*/ 3 w 32"/>
              <a:gd name="T41" fmla="*/ 25 h 32"/>
              <a:gd name="T42" fmla="*/ 4 w 32"/>
              <a:gd name="T43" fmla="*/ 27 h 32"/>
              <a:gd name="T44" fmla="*/ 5 w 32"/>
              <a:gd name="T45" fmla="*/ 28 h 32"/>
              <a:gd name="T46" fmla="*/ 6 w 32"/>
              <a:gd name="T47" fmla="*/ 29 h 32"/>
              <a:gd name="T48" fmla="*/ 7 w 32"/>
              <a:gd name="T49" fmla="*/ 30 h 32"/>
              <a:gd name="T50" fmla="*/ 9 w 32"/>
              <a:gd name="T51" fmla="*/ 31 h 32"/>
              <a:gd name="T52" fmla="*/ 11 w 32"/>
              <a:gd name="T53" fmla="*/ 32 h 32"/>
              <a:gd name="T54" fmla="*/ 12 w 32"/>
              <a:gd name="T55" fmla="*/ 32 h 32"/>
              <a:gd name="T56" fmla="*/ 14 w 32"/>
              <a:gd name="T57" fmla="*/ 32 h 32"/>
              <a:gd name="T58" fmla="*/ 16 w 32"/>
              <a:gd name="T59" fmla="*/ 32 h 32"/>
              <a:gd name="T60" fmla="*/ 17 w 32"/>
              <a:gd name="T61" fmla="*/ 32 h 32"/>
              <a:gd name="T62" fmla="*/ 19 w 32"/>
              <a:gd name="T63" fmla="*/ 32 h 32"/>
              <a:gd name="T64" fmla="*/ 21 w 32"/>
              <a:gd name="T65" fmla="*/ 32 h 32"/>
              <a:gd name="T66" fmla="*/ 22 w 32"/>
              <a:gd name="T67" fmla="*/ 31 h 32"/>
              <a:gd name="T68" fmla="*/ 24 w 32"/>
              <a:gd name="T69" fmla="*/ 31 h 32"/>
              <a:gd name="T70" fmla="*/ 25 w 32"/>
              <a:gd name="T71" fmla="*/ 30 h 32"/>
              <a:gd name="T72" fmla="*/ 26 w 32"/>
              <a:gd name="T73" fmla="*/ 29 h 32"/>
              <a:gd name="T74" fmla="*/ 28 w 32"/>
              <a:gd name="T75" fmla="*/ 28 h 32"/>
              <a:gd name="T76" fmla="*/ 29 w 32"/>
              <a:gd name="T77" fmla="*/ 26 h 32"/>
              <a:gd name="T78" fmla="*/ 30 w 32"/>
              <a:gd name="T79" fmla="*/ 25 h 32"/>
              <a:gd name="T80" fmla="*/ 31 w 32"/>
              <a:gd name="T81" fmla="*/ 24 h 32"/>
              <a:gd name="T82" fmla="*/ 31 w 32"/>
              <a:gd name="T83" fmla="*/ 22 h 32"/>
              <a:gd name="T84" fmla="*/ 32 w 32"/>
              <a:gd name="T85" fmla="*/ 20 h 32"/>
              <a:gd name="T86" fmla="*/ 32 w 32"/>
              <a:gd name="T87" fmla="*/ 19 h 32"/>
              <a:gd name="T88" fmla="*/ 32 w 32"/>
              <a:gd name="T89" fmla="*/ 17 h 32"/>
              <a:gd name="T90" fmla="*/ 32 w 32"/>
              <a:gd name="T91" fmla="*/ 15 h 32"/>
              <a:gd name="T92" fmla="*/ 32 w 32"/>
              <a:gd name="T93" fmla="*/ 13 h 32"/>
              <a:gd name="T94" fmla="*/ 32 w 32"/>
              <a:gd name="T95" fmla="*/ 12 h 32"/>
              <a:gd name="T96" fmla="*/ 31 w 32"/>
              <a:gd name="T97" fmla="*/ 10 h 32"/>
              <a:gd name="T98" fmla="*/ 31 w 32"/>
              <a:gd name="T99" fmla="*/ 9 h 32"/>
              <a:gd name="T100" fmla="*/ 30 w 32"/>
              <a:gd name="T101" fmla="*/ 7 h 32"/>
              <a:gd name="T102" fmla="*/ 29 w 32"/>
              <a:gd name="T103" fmla="*/ 6 h 32"/>
              <a:gd name="T104" fmla="*/ 28 w 32"/>
              <a:gd name="T105" fmla="*/ 5 h 32"/>
              <a:gd name="T106" fmla="*/ 26 w 32"/>
              <a:gd name="T107" fmla="*/ 4 h 32"/>
              <a:gd name="T108" fmla="*/ 25 w 32"/>
              <a:gd name="T109" fmla="*/ 3 h 32"/>
              <a:gd name="T110" fmla="*/ 24 w 32"/>
              <a:gd name="T111" fmla="*/ 2 h 32"/>
              <a:gd name="T112" fmla="*/ 22 w 32"/>
              <a:gd name="T113" fmla="*/ 1 h 32"/>
              <a:gd name="T114" fmla="*/ 20 w 32"/>
              <a:gd name="T115" fmla="*/ 0 h 32"/>
              <a:gd name="T116" fmla="*/ 19 w 32"/>
              <a:gd name="T117" fmla="*/ 0 h 32"/>
              <a:gd name="T118" fmla="*/ 17 w 32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2" name="Rectangle 47">
            <a:extLst>
              <a:ext uri="{FF2B5EF4-FFF2-40B4-BE49-F238E27FC236}">
                <a16:creationId xmlns:a16="http://schemas.microsoft.com/office/drawing/2014/main" id="{7EC91933-0D3E-49D8-8348-CADB5D59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3341688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3" name="Freeform 48">
            <a:extLst>
              <a:ext uri="{FF2B5EF4-FFF2-40B4-BE49-F238E27FC236}">
                <a16:creationId xmlns:a16="http://schemas.microsoft.com/office/drawing/2014/main" id="{E7E52322-BA7A-4C48-B4CC-BC06A6EAA082}"/>
              </a:ext>
            </a:extLst>
          </p:cNvPr>
          <p:cNvSpPr>
            <a:spLocks/>
          </p:cNvSpPr>
          <p:nvPr/>
        </p:nvSpPr>
        <p:spPr bwMode="auto">
          <a:xfrm>
            <a:off x="6884988" y="3511551"/>
            <a:ext cx="50800" cy="52388"/>
          </a:xfrm>
          <a:custGeom>
            <a:avLst/>
            <a:gdLst>
              <a:gd name="T0" fmla="*/ 15 w 32"/>
              <a:gd name="T1" fmla="*/ 1 h 33"/>
              <a:gd name="T2" fmla="*/ 13 w 32"/>
              <a:gd name="T3" fmla="*/ 1 h 33"/>
              <a:gd name="T4" fmla="*/ 11 w 32"/>
              <a:gd name="T5" fmla="*/ 1 h 33"/>
              <a:gd name="T6" fmla="*/ 10 w 32"/>
              <a:gd name="T7" fmla="*/ 2 h 33"/>
              <a:gd name="T8" fmla="*/ 8 w 32"/>
              <a:gd name="T9" fmla="*/ 3 h 33"/>
              <a:gd name="T10" fmla="*/ 7 w 32"/>
              <a:gd name="T11" fmla="*/ 4 h 33"/>
              <a:gd name="T12" fmla="*/ 5 w 32"/>
              <a:gd name="T13" fmla="*/ 5 h 33"/>
              <a:gd name="T14" fmla="*/ 4 w 32"/>
              <a:gd name="T15" fmla="*/ 6 h 33"/>
              <a:gd name="T16" fmla="*/ 3 w 32"/>
              <a:gd name="T17" fmla="*/ 7 h 33"/>
              <a:gd name="T18" fmla="*/ 2 w 32"/>
              <a:gd name="T19" fmla="*/ 8 h 33"/>
              <a:gd name="T20" fmla="*/ 2 w 32"/>
              <a:gd name="T21" fmla="*/ 10 h 33"/>
              <a:gd name="T22" fmla="*/ 1 w 32"/>
              <a:gd name="T23" fmla="*/ 11 h 33"/>
              <a:gd name="T24" fmla="*/ 0 w 32"/>
              <a:gd name="T25" fmla="*/ 13 h 33"/>
              <a:gd name="T26" fmla="*/ 0 w 32"/>
              <a:gd name="T27" fmla="*/ 15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20 h 33"/>
              <a:gd name="T34" fmla="*/ 1 w 32"/>
              <a:gd name="T35" fmla="*/ 21 h 33"/>
              <a:gd name="T36" fmla="*/ 1 w 32"/>
              <a:gd name="T37" fmla="*/ 23 h 33"/>
              <a:gd name="T38" fmla="*/ 2 w 32"/>
              <a:gd name="T39" fmla="*/ 25 h 33"/>
              <a:gd name="T40" fmla="*/ 3 w 32"/>
              <a:gd name="T41" fmla="*/ 26 h 33"/>
              <a:gd name="T42" fmla="*/ 4 w 32"/>
              <a:gd name="T43" fmla="*/ 27 h 33"/>
              <a:gd name="T44" fmla="*/ 5 w 32"/>
              <a:gd name="T45" fmla="*/ 29 h 33"/>
              <a:gd name="T46" fmla="*/ 6 w 32"/>
              <a:gd name="T47" fmla="*/ 30 h 33"/>
              <a:gd name="T48" fmla="*/ 8 w 32"/>
              <a:gd name="T49" fmla="*/ 31 h 33"/>
              <a:gd name="T50" fmla="*/ 9 w 32"/>
              <a:gd name="T51" fmla="*/ 31 h 33"/>
              <a:gd name="T52" fmla="*/ 11 w 32"/>
              <a:gd name="T53" fmla="*/ 32 h 33"/>
              <a:gd name="T54" fmla="*/ 12 w 32"/>
              <a:gd name="T55" fmla="*/ 33 h 33"/>
              <a:gd name="T56" fmla="*/ 14 w 32"/>
              <a:gd name="T57" fmla="*/ 33 h 33"/>
              <a:gd name="T58" fmla="*/ 16 w 32"/>
              <a:gd name="T59" fmla="*/ 33 h 33"/>
              <a:gd name="T60" fmla="*/ 17 w 32"/>
              <a:gd name="T61" fmla="*/ 33 h 33"/>
              <a:gd name="T62" fmla="*/ 19 w 32"/>
              <a:gd name="T63" fmla="*/ 33 h 33"/>
              <a:gd name="T64" fmla="*/ 21 w 32"/>
              <a:gd name="T65" fmla="*/ 32 h 33"/>
              <a:gd name="T66" fmla="*/ 22 w 32"/>
              <a:gd name="T67" fmla="*/ 32 h 33"/>
              <a:gd name="T68" fmla="*/ 24 w 32"/>
              <a:gd name="T69" fmla="*/ 31 h 33"/>
              <a:gd name="T70" fmla="*/ 25 w 32"/>
              <a:gd name="T71" fmla="*/ 30 h 33"/>
              <a:gd name="T72" fmla="*/ 27 w 32"/>
              <a:gd name="T73" fmla="*/ 29 h 33"/>
              <a:gd name="T74" fmla="*/ 28 w 32"/>
              <a:gd name="T75" fmla="*/ 28 h 33"/>
              <a:gd name="T76" fmla="*/ 29 w 32"/>
              <a:gd name="T77" fmla="*/ 27 h 33"/>
              <a:gd name="T78" fmla="*/ 30 w 32"/>
              <a:gd name="T79" fmla="*/ 26 h 33"/>
              <a:gd name="T80" fmla="*/ 31 w 32"/>
              <a:gd name="T81" fmla="*/ 24 h 33"/>
              <a:gd name="T82" fmla="*/ 31 w 32"/>
              <a:gd name="T83" fmla="*/ 23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8 h 33"/>
              <a:gd name="T90" fmla="*/ 32 w 32"/>
              <a:gd name="T91" fmla="*/ 16 h 33"/>
              <a:gd name="T92" fmla="*/ 32 w 32"/>
              <a:gd name="T93" fmla="*/ 14 h 33"/>
              <a:gd name="T94" fmla="*/ 32 w 32"/>
              <a:gd name="T95" fmla="*/ 13 h 33"/>
              <a:gd name="T96" fmla="*/ 31 w 32"/>
              <a:gd name="T97" fmla="*/ 11 h 33"/>
              <a:gd name="T98" fmla="*/ 31 w 32"/>
              <a:gd name="T99" fmla="*/ 9 h 33"/>
              <a:gd name="T100" fmla="*/ 30 w 32"/>
              <a:gd name="T101" fmla="*/ 8 h 33"/>
              <a:gd name="T102" fmla="*/ 29 w 32"/>
              <a:gd name="T103" fmla="*/ 7 h 33"/>
              <a:gd name="T104" fmla="*/ 28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4 w 32"/>
              <a:gd name="T111" fmla="*/ 2 h 33"/>
              <a:gd name="T112" fmla="*/ 22 w 32"/>
              <a:gd name="T113" fmla="*/ 2 h 33"/>
              <a:gd name="T114" fmla="*/ 20 w 32"/>
              <a:gd name="T115" fmla="*/ 1 h 33"/>
              <a:gd name="T116" fmla="*/ 19 w 32"/>
              <a:gd name="T117" fmla="*/ 1 h 33"/>
              <a:gd name="T118" fmla="*/ 17 w 32"/>
              <a:gd name="T119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2"/>
                </a:lnTo>
                <a:lnTo>
                  <a:pt x="11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5"/>
                </a:lnTo>
                <a:lnTo>
                  <a:pt x="6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29" y="8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1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4" name="Rectangle 49">
            <a:extLst>
              <a:ext uri="{FF2B5EF4-FFF2-40B4-BE49-F238E27FC236}">
                <a16:creationId xmlns:a16="http://schemas.microsoft.com/office/drawing/2014/main" id="{1CF650C1-E68B-4386-A56A-7AB3C4A7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3533776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5" name="Freeform 50">
            <a:extLst>
              <a:ext uri="{FF2B5EF4-FFF2-40B4-BE49-F238E27FC236}">
                <a16:creationId xmlns:a16="http://schemas.microsoft.com/office/drawing/2014/main" id="{AACEBFCB-1077-4F68-8EA2-F178826B9B50}"/>
              </a:ext>
            </a:extLst>
          </p:cNvPr>
          <p:cNvSpPr>
            <a:spLocks/>
          </p:cNvSpPr>
          <p:nvPr/>
        </p:nvSpPr>
        <p:spPr bwMode="auto">
          <a:xfrm>
            <a:off x="6403976" y="4760913"/>
            <a:ext cx="50800" cy="50800"/>
          </a:xfrm>
          <a:custGeom>
            <a:avLst/>
            <a:gdLst>
              <a:gd name="T0" fmla="*/ 14 w 32"/>
              <a:gd name="T1" fmla="*/ 0 h 32"/>
              <a:gd name="T2" fmla="*/ 13 w 32"/>
              <a:gd name="T3" fmla="*/ 0 h 32"/>
              <a:gd name="T4" fmla="*/ 11 w 32"/>
              <a:gd name="T5" fmla="*/ 0 h 32"/>
              <a:gd name="T6" fmla="*/ 9 w 32"/>
              <a:gd name="T7" fmla="*/ 1 h 32"/>
              <a:gd name="T8" fmla="*/ 8 w 32"/>
              <a:gd name="T9" fmla="*/ 2 h 32"/>
              <a:gd name="T10" fmla="*/ 6 w 32"/>
              <a:gd name="T11" fmla="*/ 3 h 32"/>
              <a:gd name="T12" fmla="*/ 5 w 32"/>
              <a:gd name="T13" fmla="*/ 4 h 32"/>
              <a:gd name="T14" fmla="*/ 4 w 32"/>
              <a:gd name="T15" fmla="*/ 5 h 32"/>
              <a:gd name="T16" fmla="*/ 3 w 32"/>
              <a:gd name="T17" fmla="*/ 6 h 32"/>
              <a:gd name="T18" fmla="*/ 2 w 32"/>
              <a:gd name="T19" fmla="*/ 7 h 32"/>
              <a:gd name="T20" fmla="*/ 1 w 32"/>
              <a:gd name="T21" fmla="*/ 9 h 32"/>
              <a:gd name="T22" fmla="*/ 0 w 32"/>
              <a:gd name="T23" fmla="*/ 11 h 32"/>
              <a:gd name="T24" fmla="*/ 0 w 32"/>
              <a:gd name="T25" fmla="*/ 12 h 32"/>
              <a:gd name="T26" fmla="*/ 0 w 32"/>
              <a:gd name="T27" fmla="*/ 14 h 32"/>
              <a:gd name="T28" fmla="*/ 0 w 32"/>
              <a:gd name="T29" fmla="*/ 16 h 32"/>
              <a:gd name="T30" fmla="*/ 0 w 32"/>
              <a:gd name="T31" fmla="*/ 17 h 32"/>
              <a:gd name="T32" fmla="*/ 0 w 32"/>
              <a:gd name="T33" fmla="*/ 19 h 32"/>
              <a:gd name="T34" fmla="*/ 0 w 32"/>
              <a:gd name="T35" fmla="*/ 21 h 32"/>
              <a:gd name="T36" fmla="*/ 1 w 32"/>
              <a:gd name="T37" fmla="*/ 22 h 32"/>
              <a:gd name="T38" fmla="*/ 2 w 32"/>
              <a:gd name="T39" fmla="*/ 24 h 32"/>
              <a:gd name="T40" fmla="*/ 2 w 32"/>
              <a:gd name="T41" fmla="*/ 25 h 32"/>
              <a:gd name="T42" fmla="*/ 3 w 32"/>
              <a:gd name="T43" fmla="*/ 26 h 32"/>
              <a:gd name="T44" fmla="*/ 5 w 32"/>
              <a:gd name="T45" fmla="*/ 28 h 32"/>
              <a:gd name="T46" fmla="*/ 6 w 32"/>
              <a:gd name="T47" fmla="*/ 29 h 32"/>
              <a:gd name="T48" fmla="*/ 7 w 32"/>
              <a:gd name="T49" fmla="*/ 30 h 32"/>
              <a:gd name="T50" fmla="*/ 9 w 32"/>
              <a:gd name="T51" fmla="*/ 31 h 32"/>
              <a:gd name="T52" fmla="*/ 10 w 32"/>
              <a:gd name="T53" fmla="*/ 31 h 32"/>
              <a:gd name="T54" fmla="*/ 12 w 32"/>
              <a:gd name="T55" fmla="*/ 32 h 32"/>
              <a:gd name="T56" fmla="*/ 14 w 32"/>
              <a:gd name="T57" fmla="*/ 32 h 32"/>
              <a:gd name="T58" fmla="*/ 15 w 32"/>
              <a:gd name="T59" fmla="*/ 32 h 32"/>
              <a:gd name="T60" fmla="*/ 17 w 32"/>
              <a:gd name="T61" fmla="*/ 32 h 32"/>
              <a:gd name="T62" fmla="*/ 19 w 32"/>
              <a:gd name="T63" fmla="*/ 32 h 32"/>
              <a:gd name="T64" fmla="*/ 20 w 32"/>
              <a:gd name="T65" fmla="*/ 32 h 32"/>
              <a:gd name="T66" fmla="*/ 22 w 32"/>
              <a:gd name="T67" fmla="*/ 31 h 32"/>
              <a:gd name="T68" fmla="*/ 23 w 32"/>
              <a:gd name="T69" fmla="*/ 30 h 32"/>
              <a:gd name="T70" fmla="*/ 25 w 32"/>
              <a:gd name="T71" fmla="*/ 29 h 32"/>
              <a:gd name="T72" fmla="*/ 26 w 32"/>
              <a:gd name="T73" fmla="*/ 28 h 32"/>
              <a:gd name="T74" fmla="*/ 27 w 32"/>
              <a:gd name="T75" fmla="*/ 27 h 32"/>
              <a:gd name="T76" fmla="*/ 28 w 32"/>
              <a:gd name="T77" fmla="*/ 26 h 32"/>
              <a:gd name="T78" fmla="*/ 30 w 32"/>
              <a:gd name="T79" fmla="*/ 25 h 32"/>
              <a:gd name="T80" fmla="*/ 30 w 32"/>
              <a:gd name="T81" fmla="*/ 23 h 32"/>
              <a:gd name="T82" fmla="*/ 31 w 32"/>
              <a:gd name="T83" fmla="*/ 22 h 32"/>
              <a:gd name="T84" fmla="*/ 32 w 32"/>
              <a:gd name="T85" fmla="*/ 20 h 32"/>
              <a:gd name="T86" fmla="*/ 32 w 32"/>
              <a:gd name="T87" fmla="*/ 18 h 32"/>
              <a:gd name="T88" fmla="*/ 32 w 32"/>
              <a:gd name="T89" fmla="*/ 17 h 32"/>
              <a:gd name="T90" fmla="*/ 32 w 32"/>
              <a:gd name="T91" fmla="*/ 15 h 32"/>
              <a:gd name="T92" fmla="*/ 32 w 32"/>
              <a:gd name="T93" fmla="*/ 13 h 32"/>
              <a:gd name="T94" fmla="*/ 31 w 32"/>
              <a:gd name="T95" fmla="*/ 12 h 32"/>
              <a:gd name="T96" fmla="*/ 31 w 32"/>
              <a:gd name="T97" fmla="*/ 10 h 32"/>
              <a:gd name="T98" fmla="*/ 30 w 32"/>
              <a:gd name="T99" fmla="*/ 9 h 32"/>
              <a:gd name="T100" fmla="*/ 29 w 32"/>
              <a:gd name="T101" fmla="*/ 7 h 32"/>
              <a:gd name="T102" fmla="*/ 28 w 32"/>
              <a:gd name="T103" fmla="*/ 6 h 32"/>
              <a:gd name="T104" fmla="*/ 27 w 32"/>
              <a:gd name="T105" fmla="*/ 4 h 32"/>
              <a:gd name="T106" fmla="*/ 26 w 32"/>
              <a:gd name="T107" fmla="*/ 3 h 32"/>
              <a:gd name="T108" fmla="*/ 25 w 32"/>
              <a:gd name="T109" fmla="*/ 2 h 32"/>
              <a:gd name="T110" fmla="*/ 23 w 32"/>
              <a:gd name="T111" fmla="*/ 1 h 32"/>
              <a:gd name="T112" fmla="*/ 22 w 32"/>
              <a:gd name="T113" fmla="*/ 1 h 32"/>
              <a:gd name="T114" fmla="*/ 20 w 32"/>
              <a:gd name="T115" fmla="*/ 0 h 32"/>
              <a:gd name="T116" fmla="*/ 18 w 32"/>
              <a:gd name="T117" fmla="*/ 0 h 32"/>
              <a:gd name="T118" fmla="*/ 17 w 32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1"/>
                </a:lnTo>
                <a:lnTo>
                  <a:pt x="20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0"/>
                </a:lnTo>
                <a:lnTo>
                  <a:pt x="23" y="30"/>
                </a:lnTo>
                <a:lnTo>
                  <a:pt x="23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5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7"/>
                </a:lnTo>
                <a:lnTo>
                  <a:pt x="27" y="27"/>
                </a:lnTo>
                <a:lnTo>
                  <a:pt x="27" y="27"/>
                </a:lnTo>
                <a:lnTo>
                  <a:pt x="27" y="27"/>
                </a:lnTo>
                <a:lnTo>
                  <a:pt x="27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0"/>
                </a:lnTo>
                <a:lnTo>
                  <a:pt x="31" y="20"/>
                </a:lnTo>
                <a:lnTo>
                  <a:pt x="31" y="20"/>
                </a:lnTo>
                <a:lnTo>
                  <a:pt x="31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6" name="Rectangle 51">
            <a:extLst>
              <a:ext uri="{FF2B5EF4-FFF2-40B4-BE49-F238E27FC236}">
                <a16:creationId xmlns:a16="http://schemas.microsoft.com/office/drawing/2014/main" id="{BAC82E49-DEE7-4834-B523-A696AB6D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6" y="4781551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7" name="Freeform 52">
            <a:extLst>
              <a:ext uri="{FF2B5EF4-FFF2-40B4-BE49-F238E27FC236}">
                <a16:creationId xmlns:a16="http://schemas.microsoft.com/office/drawing/2014/main" id="{213914F4-D43B-40F3-9BE7-A0EFB64C32B6}"/>
              </a:ext>
            </a:extLst>
          </p:cNvPr>
          <p:cNvSpPr>
            <a:spLocks/>
          </p:cNvSpPr>
          <p:nvPr/>
        </p:nvSpPr>
        <p:spPr bwMode="auto">
          <a:xfrm>
            <a:off x="6113463" y="5135563"/>
            <a:ext cx="50800" cy="52388"/>
          </a:xfrm>
          <a:custGeom>
            <a:avLst/>
            <a:gdLst>
              <a:gd name="T0" fmla="*/ 14 w 32"/>
              <a:gd name="T1" fmla="*/ 0 h 33"/>
              <a:gd name="T2" fmla="*/ 13 w 32"/>
              <a:gd name="T3" fmla="*/ 1 h 33"/>
              <a:gd name="T4" fmla="*/ 11 w 32"/>
              <a:gd name="T5" fmla="*/ 1 h 33"/>
              <a:gd name="T6" fmla="*/ 9 w 32"/>
              <a:gd name="T7" fmla="*/ 2 h 33"/>
              <a:gd name="T8" fmla="*/ 8 w 32"/>
              <a:gd name="T9" fmla="*/ 2 h 33"/>
              <a:gd name="T10" fmla="*/ 6 w 32"/>
              <a:gd name="T11" fmla="*/ 3 h 33"/>
              <a:gd name="T12" fmla="*/ 5 w 32"/>
              <a:gd name="T13" fmla="*/ 4 h 33"/>
              <a:gd name="T14" fmla="*/ 4 w 32"/>
              <a:gd name="T15" fmla="*/ 6 h 33"/>
              <a:gd name="T16" fmla="*/ 3 w 32"/>
              <a:gd name="T17" fmla="*/ 7 h 33"/>
              <a:gd name="T18" fmla="*/ 2 w 32"/>
              <a:gd name="T19" fmla="*/ 8 h 33"/>
              <a:gd name="T20" fmla="*/ 1 w 32"/>
              <a:gd name="T21" fmla="*/ 10 h 33"/>
              <a:gd name="T22" fmla="*/ 0 w 32"/>
              <a:gd name="T23" fmla="*/ 11 h 33"/>
              <a:gd name="T24" fmla="*/ 0 w 32"/>
              <a:gd name="T25" fmla="*/ 13 h 33"/>
              <a:gd name="T26" fmla="*/ 0 w 32"/>
              <a:gd name="T27" fmla="*/ 15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20 h 33"/>
              <a:gd name="T34" fmla="*/ 0 w 32"/>
              <a:gd name="T35" fmla="*/ 21 h 33"/>
              <a:gd name="T36" fmla="*/ 1 w 32"/>
              <a:gd name="T37" fmla="*/ 23 h 33"/>
              <a:gd name="T38" fmla="*/ 2 w 32"/>
              <a:gd name="T39" fmla="*/ 24 h 33"/>
              <a:gd name="T40" fmla="*/ 3 w 32"/>
              <a:gd name="T41" fmla="*/ 26 h 33"/>
              <a:gd name="T42" fmla="*/ 3 w 32"/>
              <a:gd name="T43" fmla="*/ 27 h 33"/>
              <a:gd name="T44" fmla="*/ 5 w 32"/>
              <a:gd name="T45" fmla="*/ 28 h 33"/>
              <a:gd name="T46" fmla="*/ 6 w 32"/>
              <a:gd name="T47" fmla="*/ 29 h 33"/>
              <a:gd name="T48" fmla="*/ 7 w 32"/>
              <a:gd name="T49" fmla="*/ 30 h 33"/>
              <a:gd name="T50" fmla="*/ 9 w 32"/>
              <a:gd name="T51" fmla="*/ 31 h 33"/>
              <a:gd name="T52" fmla="*/ 10 w 32"/>
              <a:gd name="T53" fmla="*/ 32 h 33"/>
              <a:gd name="T54" fmla="*/ 12 w 32"/>
              <a:gd name="T55" fmla="*/ 32 h 33"/>
              <a:gd name="T56" fmla="*/ 13 w 32"/>
              <a:gd name="T57" fmla="*/ 33 h 33"/>
              <a:gd name="T58" fmla="*/ 15 w 32"/>
              <a:gd name="T59" fmla="*/ 33 h 33"/>
              <a:gd name="T60" fmla="*/ 17 w 32"/>
              <a:gd name="T61" fmla="*/ 33 h 33"/>
              <a:gd name="T62" fmla="*/ 19 w 32"/>
              <a:gd name="T63" fmla="*/ 33 h 33"/>
              <a:gd name="T64" fmla="*/ 20 w 32"/>
              <a:gd name="T65" fmla="*/ 32 h 33"/>
              <a:gd name="T66" fmla="*/ 22 w 32"/>
              <a:gd name="T67" fmla="*/ 32 h 33"/>
              <a:gd name="T68" fmla="*/ 24 w 32"/>
              <a:gd name="T69" fmla="*/ 31 h 33"/>
              <a:gd name="T70" fmla="*/ 25 w 32"/>
              <a:gd name="T71" fmla="*/ 30 h 33"/>
              <a:gd name="T72" fmla="*/ 26 w 32"/>
              <a:gd name="T73" fmla="*/ 29 h 33"/>
              <a:gd name="T74" fmla="*/ 27 w 32"/>
              <a:gd name="T75" fmla="*/ 28 h 33"/>
              <a:gd name="T76" fmla="*/ 29 w 32"/>
              <a:gd name="T77" fmla="*/ 27 h 33"/>
              <a:gd name="T78" fmla="*/ 30 w 32"/>
              <a:gd name="T79" fmla="*/ 25 h 33"/>
              <a:gd name="T80" fmla="*/ 30 w 32"/>
              <a:gd name="T81" fmla="*/ 24 h 33"/>
              <a:gd name="T82" fmla="*/ 31 w 32"/>
              <a:gd name="T83" fmla="*/ 22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7 h 33"/>
              <a:gd name="T90" fmla="*/ 32 w 32"/>
              <a:gd name="T91" fmla="*/ 16 h 33"/>
              <a:gd name="T92" fmla="*/ 32 w 32"/>
              <a:gd name="T93" fmla="*/ 14 h 33"/>
              <a:gd name="T94" fmla="*/ 32 w 32"/>
              <a:gd name="T95" fmla="*/ 12 h 33"/>
              <a:gd name="T96" fmla="*/ 31 w 32"/>
              <a:gd name="T97" fmla="*/ 11 h 33"/>
              <a:gd name="T98" fmla="*/ 30 w 32"/>
              <a:gd name="T99" fmla="*/ 9 h 33"/>
              <a:gd name="T100" fmla="*/ 30 w 32"/>
              <a:gd name="T101" fmla="*/ 8 h 33"/>
              <a:gd name="T102" fmla="*/ 28 w 32"/>
              <a:gd name="T103" fmla="*/ 6 h 33"/>
              <a:gd name="T104" fmla="*/ 27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3 w 32"/>
              <a:gd name="T111" fmla="*/ 2 h 33"/>
              <a:gd name="T112" fmla="*/ 22 w 32"/>
              <a:gd name="T113" fmla="*/ 2 h 33"/>
              <a:gd name="T114" fmla="*/ 20 w 32"/>
              <a:gd name="T115" fmla="*/ 1 h 33"/>
              <a:gd name="T116" fmla="*/ 19 w 32"/>
              <a:gd name="T117" fmla="*/ 1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1"/>
                </a:lnTo>
                <a:lnTo>
                  <a:pt x="7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29" y="8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5" y="4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8" name="Rectangle 53">
            <a:extLst>
              <a:ext uri="{FF2B5EF4-FFF2-40B4-BE49-F238E27FC236}">
                <a16:creationId xmlns:a16="http://schemas.microsoft.com/office/drawing/2014/main" id="{FF0C614E-85D8-496B-A70B-97018869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5157788"/>
            <a:ext cx="615950" cy="7938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99" name="Freeform 54">
            <a:extLst>
              <a:ext uri="{FF2B5EF4-FFF2-40B4-BE49-F238E27FC236}">
                <a16:creationId xmlns:a16="http://schemas.microsoft.com/office/drawing/2014/main" id="{2EAFCB1D-2DEB-4818-B2ED-2654E66D83CF}"/>
              </a:ext>
            </a:extLst>
          </p:cNvPr>
          <p:cNvSpPr>
            <a:spLocks/>
          </p:cNvSpPr>
          <p:nvPr/>
        </p:nvSpPr>
        <p:spPr bwMode="auto">
          <a:xfrm>
            <a:off x="5170488" y="5888038"/>
            <a:ext cx="52388" cy="50800"/>
          </a:xfrm>
          <a:custGeom>
            <a:avLst/>
            <a:gdLst>
              <a:gd name="T0" fmla="*/ 15 w 33"/>
              <a:gd name="T1" fmla="*/ 0 h 32"/>
              <a:gd name="T2" fmla="*/ 13 w 33"/>
              <a:gd name="T3" fmla="*/ 0 h 32"/>
              <a:gd name="T4" fmla="*/ 12 w 33"/>
              <a:gd name="T5" fmla="*/ 1 h 32"/>
              <a:gd name="T6" fmla="*/ 10 w 33"/>
              <a:gd name="T7" fmla="*/ 1 h 32"/>
              <a:gd name="T8" fmla="*/ 8 w 33"/>
              <a:gd name="T9" fmla="*/ 2 h 32"/>
              <a:gd name="T10" fmla="*/ 7 w 33"/>
              <a:gd name="T11" fmla="*/ 3 h 32"/>
              <a:gd name="T12" fmla="*/ 6 w 33"/>
              <a:gd name="T13" fmla="*/ 4 h 32"/>
              <a:gd name="T14" fmla="*/ 4 w 33"/>
              <a:gd name="T15" fmla="*/ 5 h 32"/>
              <a:gd name="T16" fmla="*/ 3 w 33"/>
              <a:gd name="T17" fmla="*/ 6 h 32"/>
              <a:gd name="T18" fmla="*/ 2 w 33"/>
              <a:gd name="T19" fmla="*/ 8 h 32"/>
              <a:gd name="T20" fmla="*/ 2 w 33"/>
              <a:gd name="T21" fmla="*/ 9 h 32"/>
              <a:gd name="T22" fmla="*/ 1 w 33"/>
              <a:gd name="T23" fmla="*/ 11 h 32"/>
              <a:gd name="T24" fmla="*/ 1 w 33"/>
              <a:gd name="T25" fmla="*/ 12 h 32"/>
              <a:gd name="T26" fmla="*/ 0 w 33"/>
              <a:gd name="T27" fmla="*/ 14 h 32"/>
              <a:gd name="T28" fmla="*/ 0 w 33"/>
              <a:gd name="T29" fmla="*/ 16 h 32"/>
              <a:gd name="T30" fmla="*/ 0 w 33"/>
              <a:gd name="T31" fmla="*/ 17 h 32"/>
              <a:gd name="T32" fmla="*/ 0 w 33"/>
              <a:gd name="T33" fmla="*/ 19 h 32"/>
              <a:gd name="T34" fmla="*/ 1 w 33"/>
              <a:gd name="T35" fmla="*/ 21 h 32"/>
              <a:gd name="T36" fmla="*/ 1 w 33"/>
              <a:gd name="T37" fmla="*/ 22 h 32"/>
              <a:gd name="T38" fmla="*/ 2 w 33"/>
              <a:gd name="T39" fmla="*/ 24 h 32"/>
              <a:gd name="T40" fmla="*/ 3 w 33"/>
              <a:gd name="T41" fmla="*/ 25 h 32"/>
              <a:gd name="T42" fmla="*/ 4 w 33"/>
              <a:gd name="T43" fmla="*/ 27 h 32"/>
              <a:gd name="T44" fmla="*/ 5 w 33"/>
              <a:gd name="T45" fmla="*/ 28 h 32"/>
              <a:gd name="T46" fmla="*/ 7 w 33"/>
              <a:gd name="T47" fmla="*/ 29 h 32"/>
              <a:gd name="T48" fmla="*/ 8 w 33"/>
              <a:gd name="T49" fmla="*/ 30 h 32"/>
              <a:gd name="T50" fmla="*/ 9 w 33"/>
              <a:gd name="T51" fmla="*/ 31 h 32"/>
              <a:gd name="T52" fmla="*/ 11 w 33"/>
              <a:gd name="T53" fmla="*/ 31 h 32"/>
              <a:gd name="T54" fmla="*/ 12 w 33"/>
              <a:gd name="T55" fmla="*/ 32 h 32"/>
              <a:gd name="T56" fmla="*/ 14 w 33"/>
              <a:gd name="T57" fmla="*/ 32 h 32"/>
              <a:gd name="T58" fmla="*/ 16 w 33"/>
              <a:gd name="T59" fmla="*/ 32 h 32"/>
              <a:gd name="T60" fmla="*/ 18 w 33"/>
              <a:gd name="T61" fmla="*/ 32 h 32"/>
              <a:gd name="T62" fmla="*/ 19 w 33"/>
              <a:gd name="T63" fmla="*/ 32 h 32"/>
              <a:gd name="T64" fmla="*/ 21 w 33"/>
              <a:gd name="T65" fmla="*/ 32 h 32"/>
              <a:gd name="T66" fmla="*/ 23 w 33"/>
              <a:gd name="T67" fmla="*/ 31 h 32"/>
              <a:gd name="T68" fmla="*/ 24 w 33"/>
              <a:gd name="T69" fmla="*/ 30 h 32"/>
              <a:gd name="T70" fmla="*/ 26 w 33"/>
              <a:gd name="T71" fmla="*/ 30 h 32"/>
              <a:gd name="T72" fmla="*/ 27 w 33"/>
              <a:gd name="T73" fmla="*/ 29 h 32"/>
              <a:gd name="T74" fmla="*/ 28 w 33"/>
              <a:gd name="T75" fmla="*/ 27 h 32"/>
              <a:gd name="T76" fmla="*/ 29 w 33"/>
              <a:gd name="T77" fmla="*/ 26 h 32"/>
              <a:gd name="T78" fmla="*/ 30 w 33"/>
              <a:gd name="T79" fmla="*/ 25 h 32"/>
              <a:gd name="T80" fmla="*/ 31 w 33"/>
              <a:gd name="T81" fmla="*/ 23 h 32"/>
              <a:gd name="T82" fmla="*/ 32 w 33"/>
              <a:gd name="T83" fmla="*/ 22 h 32"/>
              <a:gd name="T84" fmla="*/ 32 w 33"/>
              <a:gd name="T85" fmla="*/ 20 h 32"/>
              <a:gd name="T86" fmla="*/ 32 w 33"/>
              <a:gd name="T87" fmla="*/ 19 h 32"/>
              <a:gd name="T88" fmla="*/ 33 w 33"/>
              <a:gd name="T89" fmla="*/ 17 h 32"/>
              <a:gd name="T90" fmla="*/ 33 w 33"/>
              <a:gd name="T91" fmla="*/ 15 h 32"/>
              <a:gd name="T92" fmla="*/ 32 w 33"/>
              <a:gd name="T93" fmla="*/ 13 h 32"/>
              <a:gd name="T94" fmla="*/ 32 w 33"/>
              <a:gd name="T95" fmla="*/ 12 h 32"/>
              <a:gd name="T96" fmla="*/ 31 w 33"/>
              <a:gd name="T97" fmla="*/ 10 h 32"/>
              <a:gd name="T98" fmla="*/ 31 w 33"/>
              <a:gd name="T99" fmla="*/ 9 h 32"/>
              <a:gd name="T100" fmla="*/ 30 w 33"/>
              <a:gd name="T101" fmla="*/ 7 h 32"/>
              <a:gd name="T102" fmla="*/ 29 w 33"/>
              <a:gd name="T103" fmla="*/ 6 h 32"/>
              <a:gd name="T104" fmla="*/ 28 w 33"/>
              <a:gd name="T105" fmla="*/ 5 h 32"/>
              <a:gd name="T106" fmla="*/ 27 w 33"/>
              <a:gd name="T107" fmla="*/ 3 h 32"/>
              <a:gd name="T108" fmla="*/ 25 w 33"/>
              <a:gd name="T109" fmla="*/ 3 h 32"/>
              <a:gd name="T110" fmla="*/ 24 w 33"/>
              <a:gd name="T111" fmla="*/ 2 h 32"/>
              <a:gd name="T112" fmla="*/ 22 w 33"/>
              <a:gd name="T113" fmla="*/ 1 h 32"/>
              <a:gd name="T114" fmla="*/ 21 w 33"/>
              <a:gd name="T115" fmla="*/ 0 h 32"/>
              <a:gd name="T116" fmla="*/ 19 w 33"/>
              <a:gd name="T117" fmla="*/ 0 h 32"/>
              <a:gd name="T118" fmla="*/ 17 w 33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1" y="19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900" name="Rectangle 55">
            <a:extLst>
              <a:ext uri="{FF2B5EF4-FFF2-40B4-BE49-F238E27FC236}">
                <a16:creationId xmlns:a16="http://schemas.microsoft.com/office/drawing/2014/main" id="{F10BB233-247F-4B0A-AF9E-24174EAA4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5908676"/>
            <a:ext cx="617538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901" name="Freeform 56">
            <a:extLst>
              <a:ext uri="{FF2B5EF4-FFF2-40B4-BE49-F238E27FC236}">
                <a16:creationId xmlns:a16="http://schemas.microsoft.com/office/drawing/2014/main" id="{0156A863-FB24-4B7A-88FD-70B5C4B2324F}"/>
              </a:ext>
            </a:extLst>
          </p:cNvPr>
          <p:cNvSpPr>
            <a:spLocks/>
          </p:cNvSpPr>
          <p:nvPr/>
        </p:nvSpPr>
        <p:spPr bwMode="auto">
          <a:xfrm>
            <a:off x="5156201" y="5554663"/>
            <a:ext cx="52388" cy="52388"/>
          </a:xfrm>
          <a:custGeom>
            <a:avLst/>
            <a:gdLst>
              <a:gd name="T0" fmla="*/ 15 w 33"/>
              <a:gd name="T1" fmla="*/ 0 h 33"/>
              <a:gd name="T2" fmla="*/ 13 w 33"/>
              <a:gd name="T3" fmla="*/ 0 h 33"/>
              <a:gd name="T4" fmla="*/ 12 w 33"/>
              <a:gd name="T5" fmla="*/ 1 h 33"/>
              <a:gd name="T6" fmla="*/ 10 w 33"/>
              <a:gd name="T7" fmla="*/ 1 h 33"/>
              <a:gd name="T8" fmla="*/ 8 w 33"/>
              <a:gd name="T9" fmla="*/ 2 h 33"/>
              <a:gd name="T10" fmla="*/ 7 w 33"/>
              <a:gd name="T11" fmla="*/ 3 h 33"/>
              <a:gd name="T12" fmla="*/ 6 w 33"/>
              <a:gd name="T13" fmla="*/ 4 h 33"/>
              <a:gd name="T14" fmla="*/ 5 w 33"/>
              <a:gd name="T15" fmla="*/ 5 h 33"/>
              <a:gd name="T16" fmla="*/ 3 w 33"/>
              <a:gd name="T17" fmla="*/ 6 h 33"/>
              <a:gd name="T18" fmla="*/ 2 w 33"/>
              <a:gd name="T19" fmla="*/ 8 h 33"/>
              <a:gd name="T20" fmla="*/ 2 w 33"/>
              <a:gd name="T21" fmla="*/ 9 h 33"/>
              <a:gd name="T22" fmla="*/ 1 w 33"/>
              <a:gd name="T23" fmla="*/ 11 h 33"/>
              <a:gd name="T24" fmla="*/ 1 w 33"/>
              <a:gd name="T25" fmla="*/ 12 h 33"/>
              <a:gd name="T26" fmla="*/ 0 w 33"/>
              <a:gd name="T27" fmla="*/ 14 h 33"/>
              <a:gd name="T28" fmla="*/ 0 w 33"/>
              <a:gd name="T29" fmla="*/ 16 h 33"/>
              <a:gd name="T30" fmla="*/ 0 w 33"/>
              <a:gd name="T31" fmla="*/ 18 h 33"/>
              <a:gd name="T32" fmla="*/ 0 w 33"/>
              <a:gd name="T33" fmla="*/ 19 h 33"/>
              <a:gd name="T34" fmla="*/ 1 w 33"/>
              <a:gd name="T35" fmla="*/ 21 h 33"/>
              <a:gd name="T36" fmla="*/ 2 w 33"/>
              <a:gd name="T37" fmla="*/ 22 h 33"/>
              <a:gd name="T38" fmla="*/ 2 w 33"/>
              <a:gd name="T39" fmla="*/ 24 h 33"/>
              <a:gd name="T40" fmla="*/ 3 w 33"/>
              <a:gd name="T41" fmla="*/ 25 h 33"/>
              <a:gd name="T42" fmla="*/ 4 w 33"/>
              <a:gd name="T43" fmla="*/ 27 h 33"/>
              <a:gd name="T44" fmla="*/ 5 w 33"/>
              <a:gd name="T45" fmla="*/ 28 h 33"/>
              <a:gd name="T46" fmla="*/ 7 w 33"/>
              <a:gd name="T47" fmla="*/ 29 h 33"/>
              <a:gd name="T48" fmla="*/ 8 w 33"/>
              <a:gd name="T49" fmla="*/ 30 h 33"/>
              <a:gd name="T50" fmla="*/ 9 w 33"/>
              <a:gd name="T51" fmla="*/ 31 h 33"/>
              <a:gd name="T52" fmla="*/ 11 w 33"/>
              <a:gd name="T53" fmla="*/ 31 h 33"/>
              <a:gd name="T54" fmla="*/ 13 w 33"/>
              <a:gd name="T55" fmla="*/ 32 h 33"/>
              <a:gd name="T56" fmla="*/ 14 w 33"/>
              <a:gd name="T57" fmla="*/ 32 h 33"/>
              <a:gd name="T58" fmla="*/ 16 w 33"/>
              <a:gd name="T59" fmla="*/ 33 h 33"/>
              <a:gd name="T60" fmla="*/ 18 w 33"/>
              <a:gd name="T61" fmla="*/ 33 h 33"/>
              <a:gd name="T62" fmla="*/ 19 w 33"/>
              <a:gd name="T63" fmla="*/ 32 h 33"/>
              <a:gd name="T64" fmla="*/ 21 w 33"/>
              <a:gd name="T65" fmla="*/ 32 h 33"/>
              <a:gd name="T66" fmla="*/ 23 w 33"/>
              <a:gd name="T67" fmla="*/ 31 h 33"/>
              <a:gd name="T68" fmla="*/ 24 w 33"/>
              <a:gd name="T69" fmla="*/ 30 h 33"/>
              <a:gd name="T70" fmla="*/ 26 w 33"/>
              <a:gd name="T71" fmla="*/ 30 h 33"/>
              <a:gd name="T72" fmla="*/ 27 w 33"/>
              <a:gd name="T73" fmla="*/ 29 h 33"/>
              <a:gd name="T74" fmla="*/ 28 w 33"/>
              <a:gd name="T75" fmla="*/ 27 h 33"/>
              <a:gd name="T76" fmla="*/ 29 w 33"/>
              <a:gd name="T77" fmla="*/ 26 h 33"/>
              <a:gd name="T78" fmla="*/ 30 w 33"/>
              <a:gd name="T79" fmla="*/ 25 h 33"/>
              <a:gd name="T80" fmla="*/ 31 w 33"/>
              <a:gd name="T81" fmla="*/ 24 h 33"/>
              <a:gd name="T82" fmla="*/ 32 w 33"/>
              <a:gd name="T83" fmla="*/ 22 h 33"/>
              <a:gd name="T84" fmla="*/ 32 w 33"/>
              <a:gd name="T85" fmla="*/ 20 h 33"/>
              <a:gd name="T86" fmla="*/ 32 w 33"/>
              <a:gd name="T87" fmla="*/ 19 h 33"/>
              <a:gd name="T88" fmla="*/ 33 w 33"/>
              <a:gd name="T89" fmla="*/ 17 h 33"/>
              <a:gd name="T90" fmla="*/ 33 w 33"/>
              <a:gd name="T91" fmla="*/ 15 h 33"/>
              <a:gd name="T92" fmla="*/ 32 w 33"/>
              <a:gd name="T93" fmla="*/ 13 h 33"/>
              <a:gd name="T94" fmla="*/ 32 w 33"/>
              <a:gd name="T95" fmla="*/ 12 h 33"/>
              <a:gd name="T96" fmla="*/ 32 w 33"/>
              <a:gd name="T97" fmla="*/ 10 h 33"/>
              <a:gd name="T98" fmla="*/ 31 w 33"/>
              <a:gd name="T99" fmla="*/ 9 h 33"/>
              <a:gd name="T100" fmla="*/ 30 w 33"/>
              <a:gd name="T101" fmla="*/ 7 h 33"/>
              <a:gd name="T102" fmla="*/ 29 w 33"/>
              <a:gd name="T103" fmla="*/ 6 h 33"/>
              <a:gd name="T104" fmla="*/ 28 w 33"/>
              <a:gd name="T105" fmla="*/ 5 h 33"/>
              <a:gd name="T106" fmla="*/ 27 w 33"/>
              <a:gd name="T107" fmla="*/ 4 h 33"/>
              <a:gd name="T108" fmla="*/ 25 w 33"/>
              <a:gd name="T109" fmla="*/ 3 h 33"/>
              <a:gd name="T110" fmla="*/ 24 w 33"/>
              <a:gd name="T111" fmla="*/ 2 h 33"/>
              <a:gd name="T112" fmla="*/ 22 w 33"/>
              <a:gd name="T113" fmla="*/ 1 h 33"/>
              <a:gd name="T114" fmla="*/ 21 w 33"/>
              <a:gd name="T115" fmla="*/ 0 h 33"/>
              <a:gd name="T116" fmla="*/ 19 w 33"/>
              <a:gd name="T117" fmla="*/ 0 h 33"/>
              <a:gd name="T118" fmla="*/ 17 w 33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2" y="22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3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902" name="Rectangle 57">
            <a:extLst>
              <a:ext uri="{FF2B5EF4-FFF2-40B4-BE49-F238E27FC236}">
                <a16:creationId xmlns:a16="http://schemas.microsoft.com/office/drawing/2014/main" id="{72746824-E947-44C8-97F8-10AE5C49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5575301"/>
            <a:ext cx="617538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903" name="Freeform 58">
            <a:extLst>
              <a:ext uri="{FF2B5EF4-FFF2-40B4-BE49-F238E27FC236}">
                <a16:creationId xmlns:a16="http://schemas.microsoft.com/office/drawing/2014/main" id="{76D2460F-B9B5-4B5E-85A5-9BD878AE01EB}"/>
              </a:ext>
            </a:extLst>
          </p:cNvPr>
          <p:cNvSpPr>
            <a:spLocks/>
          </p:cNvSpPr>
          <p:nvPr/>
        </p:nvSpPr>
        <p:spPr bwMode="auto">
          <a:xfrm>
            <a:off x="4919663" y="1498601"/>
            <a:ext cx="50800" cy="52388"/>
          </a:xfrm>
          <a:custGeom>
            <a:avLst/>
            <a:gdLst>
              <a:gd name="T0" fmla="*/ 14 w 32"/>
              <a:gd name="T1" fmla="*/ 0 h 33"/>
              <a:gd name="T2" fmla="*/ 13 w 32"/>
              <a:gd name="T3" fmla="*/ 0 h 33"/>
              <a:gd name="T4" fmla="*/ 11 w 32"/>
              <a:gd name="T5" fmla="*/ 1 h 33"/>
              <a:gd name="T6" fmla="*/ 9 w 32"/>
              <a:gd name="T7" fmla="*/ 1 h 33"/>
              <a:gd name="T8" fmla="*/ 8 w 32"/>
              <a:gd name="T9" fmla="*/ 2 h 33"/>
              <a:gd name="T10" fmla="*/ 7 w 32"/>
              <a:gd name="T11" fmla="*/ 3 h 33"/>
              <a:gd name="T12" fmla="*/ 5 w 32"/>
              <a:gd name="T13" fmla="*/ 4 h 33"/>
              <a:gd name="T14" fmla="*/ 4 w 32"/>
              <a:gd name="T15" fmla="*/ 5 h 33"/>
              <a:gd name="T16" fmla="*/ 3 w 32"/>
              <a:gd name="T17" fmla="*/ 7 h 33"/>
              <a:gd name="T18" fmla="*/ 2 w 32"/>
              <a:gd name="T19" fmla="*/ 8 h 33"/>
              <a:gd name="T20" fmla="*/ 1 w 32"/>
              <a:gd name="T21" fmla="*/ 9 h 33"/>
              <a:gd name="T22" fmla="*/ 1 w 32"/>
              <a:gd name="T23" fmla="*/ 11 h 33"/>
              <a:gd name="T24" fmla="*/ 0 w 32"/>
              <a:gd name="T25" fmla="*/ 13 h 33"/>
              <a:gd name="T26" fmla="*/ 0 w 32"/>
              <a:gd name="T27" fmla="*/ 14 h 33"/>
              <a:gd name="T28" fmla="*/ 0 w 32"/>
              <a:gd name="T29" fmla="*/ 16 h 33"/>
              <a:gd name="T30" fmla="*/ 0 w 32"/>
              <a:gd name="T31" fmla="*/ 18 h 33"/>
              <a:gd name="T32" fmla="*/ 0 w 32"/>
              <a:gd name="T33" fmla="*/ 19 h 33"/>
              <a:gd name="T34" fmla="*/ 0 w 32"/>
              <a:gd name="T35" fmla="*/ 21 h 33"/>
              <a:gd name="T36" fmla="*/ 1 w 32"/>
              <a:gd name="T37" fmla="*/ 23 h 33"/>
              <a:gd name="T38" fmla="*/ 2 w 32"/>
              <a:gd name="T39" fmla="*/ 24 h 33"/>
              <a:gd name="T40" fmla="*/ 3 w 32"/>
              <a:gd name="T41" fmla="*/ 26 h 33"/>
              <a:gd name="T42" fmla="*/ 4 w 32"/>
              <a:gd name="T43" fmla="*/ 27 h 33"/>
              <a:gd name="T44" fmla="*/ 5 w 32"/>
              <a:gd name="T45" fmla="*/ 28 h 33"/>
              <a:gd name="T46" fmla="*/ 6 w 32"/>
              <a:gd name="T47" fmla="*/ 29 h 33"/>
              <a:gd name="T48" fmla="*/ 7 w 32"/>
              <a:gd name="T49" fmla="*/ 30 h 33"/>
              <a:gd name="T50" fmla="*/ 9 w 32"/>
              <a:gd name="T51" fmla="*/ 31 h 33"/>
              <a:gd name="T52" fmla="*/ 10 w 32"/>
              <a:gd name="T53" fmla="*/ 32 h 33"/>
              <a:gd name="T54" fmla="*/ 12 w 32"/>
              <a:gd name="T55" fmla="*/ 32 h 33"/>
              <a:gd name="T56" fmla="*/ 14 w 32"/>
              <a:gd name="T57" fmla="*/ 32 h 33"/>
              <a:gd name="T58" fmla="*/ 16 w 32"/>
              <a:gd name="T59" fmla="*/ 33 h 33"/>
              <a:gd name="T60" fmla="*/ 17 w 32"/>
              <a:gd name="T61" fmla="*/ 32 h 33"/>
              <a:gd name="T62" fmla="*/ 19 w 32"/>
              <a:gd name="T63" fmla="*/ 32 h 33"/>
              <a:gd name="T64" fmla="*/ 21 w 32"/>
              <a:gd name="T65" fmla="*/ 32 h 33"/>
              <a:gd name="T66" fmla="*/ 22 w 32"/>
              <a:gd name="T67" fmla="*/ 31 h 33"/>
              <a:gd name="T68" fmla="*/ 24 w 32"/>
              <a:gd name="T69" fmla="*/ 31 h 33"/>
              <a:gd name="T70" fmla="*/ 25 w 32"/>
              <a:gd name="T71" fmla="*/ 30 h 33"/>
              <a:gd name="T72" fmla="*/ 26 w 32"/>
              <a:gd name="T73" fmla="*/ 29 h 33"/>
              <a:gd name="T74" fmla="*/ 28 w 32"/>
              <a:gd name="T75" fmla="*/ 28 h 33"/>
              <a:gd name="T76" fmla="*/ 29 w 32"/>
              <a:gd name="T77" fmla="*/ 27 h 33"/>
              <a:gd name="T78" fmla="*/ 30 w 32"/>
              <a:gd name="T79" fmla="*/ 25 h 33"/>
              <a:gd name="T80" fmla="*/ 30 w 32"/>
              <a:gd name="T81" fmla="*/ 24 h 33"/>
              <a:gd name="T82" fmla="*/ 31 w 32"/>
              <a:gd name="T83" fmla="*/ 22 h 33"/>
              <a:gd name="T84" fmla="*/ 32 w 32"/>
              <a:gd name="T85" fmla="*/ 21 h 33"/>
              <a:gd name="T86" fmla="*/ 32 w 32"/>
              <a:gd name="T87" fmla="*/ 19 h 33"/>
              <a:gd name="T88" fmla="*/ 32 w 32"/>
              <a:gd name="T89" fmla="*/ 17 h 33"/>
              <a:gd name="T90" fmla="*/ 32 w 32"/>
              <a:gd name="T91" fmla="*/ 15 h 33"/>
              <a:gd name="T92" fmla="*/ 32 w 32"/>
              <a:gd name="T93" fmla="*/ 14 h 33"/>
              <a:gd name="T94" fmla="*/ 32 w 32"/>
              <a:gd name="T95" fmla="*/ 12 h 33"/>
              <a:gd name="T96" fmla="*/ 31 w 32"/>
              <a:gd name="T97" fmla="*/ 10 h 33"/>
              <a:gd name="T98" fmla="*/ 30 w 32"/>
              <a:gd name="T99" fmla="*/ 9 h 33"/>
              <a:gd name="T100" fmla="*/ 30 w 32"/>
              <a:gd name="T101" fmla="*/ 8 h 33"/>
              <a:gd name="T102" fmla="*/ 29 w 32"/>
              <a:gd name="T103" fmla="*/ 6 h 33"/>
              <a:gd name="T104" fmla="*/ 27 w 32"/>
              <a:gd name="T105" fmla="*/ 5 h 33"/>
              <a:gd name="T106" fmla="*/ 26 w 32"/>
              <a:gd name="T107" fmla="*/ 4 h 33"/>
              <a:gd name="T108" fmla="*/ 25 w 32"/>
              <a:gd name="T109" fmla="*/ 3 h 33"/>
              <a:gd name="T110" fmla="*/ 23 w 32"/>
              <a:gd name="T111" fmla="*/ 2 h 33"/>
              <a:gd name="T112" fmla="*/ 22 w 32"/>
              <a:gd name="T113" fmla="*/ 1 h 33"/>
              <a:gd name="T114" fmla="*/ 20 w 32"/>
              <a:gd name="T115" fmla="*/ 1 h 33"/>
              <a:gd name="T116" fmla="*/ 19 w 32"/>
              <a:gd name="T117" fmla="*/ 0 h 33"/>
              <a:gd name="T118" fmla="*/ 17 w 32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Rectangle 59">
            <a:extLst>
              <a:ext uri="{FF2B5EF4-FFF2-40B4-BE49-F238E27FC236}">
                <a16:creationId xmlns:a16="http://schemas.microsoft.com/office/drawing/2014/main" id="{92B17C24-2220-45EE-8B32-4469001DC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519238"/>
            <a:ext cx="615950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60">
            <a:extLst>
              <a:ext uri="{FF2B5EF4-FFF2-40B4-BE49-F238E27FC236}">
                <a16:creationId xmlns:a16="http://schemas.microsoft.com/office/drawing/2014/main" id="{AF99E89A-3B09-4EDF-88AE-B1BB74491283}"/>
              </a:ext>
            </a:extLst>
          </p:cNvPr>
          <p:cNvSpPr>
            <a:spLocks/>
          </p:cNvSpPr>
          <p:nvPr/>
        </p:nvSpPr>
        <p:spPr bwMode="auto">
          <a:xfrm>
            <a:off x="3527426" y="1323976"/>
            <a:ext cx="52388" cy="50800"/>
          </a:xfrm>
          <a:custGeom>
            <a:avLst/>
            <a:gdLst>
              <a:gd name="T0" fmla="*/ 15 w 33"/>
              <a:gd name="T1" fmla="*/ 0 h 32"/>
              <a:gd name="T2" fmla="*/ 13 w 33"/>
              <a:gd name="T3" fmla="*/ 0 h 32"/>
              <a:gd name="T4" fmla="*/ 12 w 33"/>
              <a:gd name="T5" fmla="*/ 0 h 32"/>
              <a:gd name="T6" fmla="*/ 10 w 33"/>
              <a:gd name="T7" fmla="*/ 1 h 32"/>
              <a:gd name="T8" fmla="*/ 9 w 33"/>
              <a:gd name="T9" fmla="*/ 2 h 32"/>
              <a:gd name="T10" fmla="*/ 7 w 33"/>
              <a:gd name="T11" fmla="*/ 3 h 32"/>
              <a:gd name="T12" fmla="*/ 6 w 33"/>
              <a:gd name="T13" fmla="*/ 4 h 32"/>
              <a:gd name="T14" fmla="*/ 5 w 33"/>
              <a:gd name="T15" fmla="*/ 5 h 32"/>
              <a:gd name="T16" fmla="*/ 4 w 33"/>
              <a:gd name="T17" fmla="*/ 6 h 32"/>
              <a:gd name="T18" fmla="*/ 3 w 33"/>
              <a:gd name="T19" fmla="*/ 8 h 32"/>
              <a:gd name="T20" fmla="*/ 2 w 33"/>
              <a:gd name="T21" fmla="*/ 9 h 32"/>
              <a:gd name="T22" fmla="*/ 1 w 33"/>
              <a:gd name="T23" fmla="*/ 11 h 32"/>
              <a:gd name="T24" fmla="*/ 1 w 33"/>
              <a:gd name="T25" fmla="*/ 12 h 32"/>
              <a:gd name="T26" fmla="*/ 0 w 33"/>
              <a:gd name="T27" fmla="*/ 14 h 32"/>
              <a:gd name="T28" fmla="*/ 0 w 33"/>
              <a:gd name="T29" fmla="*/ 16 h 32"/>
              <a:gd name="T30" fmla="*/ 0 w 33"/>
              <a:gd name="T31" fmla="*/ 17 h 32"/>
              <a:gd name="T32" fmla="*/ 1 w 33"/>
              <a:gd name="T33" fmla="*/ 19 h 32"/>
              <a:gd name="T34" fmla="*/ 1 w 33"/>
              <a:gd name="T35" fmla="*/ 21 h 32"/>
              <a:gd name="T36" fmla="*/ 2 w 33"/>
              <a:gd name="T37" fmla="*/ 22 h 32"/>
              <a:gd name="T38" fmla="*/ 2 w 33"/>
              <a:gd name="T39" fmla="*/ 24 h 32"/>
              <a:gd name="T40" fmla="*/ 3 w 33"/>
              <a:gd name="T41" fmla="*/ 25 h 32"/>
              <a:gd name="T42" fmla="*/ 4 w 33"/>
              <a:gd name="T43" fmla="*/ 27 h 32"/>
              <a:gd name="T44" fmla="*/ 5 w 33"/>
              <a:gd name="T45" fmla="*/ 28 h 32"/>
              <a:gd name="T46" fmla="*/ 7 w 33"/>
              <a:gd name="T47" fmla="*/ 29 h 32"/>
              <a:gd name="T48" fmla="*/ 8 w 33"/>
              <a:gd name="T49" fmla="*/ 30 h 32"/>
              <a:gd name="T50" fmla="*/ 9 w 33"/>
              <a:gd name="T51" fmla="*/ 30 h 32"/>
              <a:gd name="T52" fmla="*/ 11 w 33"/>
              <a:gd name="T53" fmla="*/ 31 h 32"/>
              <a:gd name="T54" fmla="*/ 13 w 33"/>
              <a:gd name="T55" fmla="*/ 32 h 32"/>
              <a:gd name="T56" fmla="*/ 14 w 33"/>
              <a:gd name="T57" fmla="*/ 32 h 32"/>
              <a:gd name="T58" fmla="*/ 16 w 33"/>
              <a:gd name="T59" fmla="*/ 32 h 32"/>
              <a:gd name="T60" fmla="*/ 18 w 33"/>
              <a:gd name="T61" fmla="*/ 32 h 32"/>
              <a:gd name="T62" fmla="*/ 19 w 33"/>
              <a:gd name="T63" fmla="*/ 32 h 32"/>
              <a:gd name="T64" fmla="*/ 21 w 33"/>
              <a:gd name="T65" fmla="*/ 32 h 32"/>
              <a:gd name="T66" fmla="*/ 23 w 33"/>
              <a:gd name="T67" fmla="*/ 31 h 32"/>
              <a:gd name="T68" fmla="*/ 24 w 33"/>
              <a:gd name="T69" fmla="*/ 30 h 32"/>
              <a:gd name="T70" fmla="*/ 26 w 33"/>
              <a:gd name="T71" fmla="*/ 29 h 32"/>
              <a:gd name="T72" fmla="*/ 27 w 33"/>
              <a:gd name="T73" fmla="*/ 28 h 32"/>
              <a:gd name="T74" fmla="*/ 28 w 33"/>
              <a:gd name="T75" fmla="*/ 27 h 32"/>
              <a:gd name="T76" fmla="*/ 29 w 33"/>
              <a:gd name="T77" fmla="*/ 26 h 32"/>
              <a:gd name="T78" fmla="*/ 30 w 33"/>
              <a:gd name="T79" fmla="*/ 25 h 32"/>
              <a:gd name="T80" fmla="*/ 31 w 33"/>
              <a:gd name="T81" fmla="*/ 23 h 32"/>
              <a:gd name="T82" fmla="*/ 32 w 33"/>
              <a:gd name="T83" fmla="*/ 22 h 32"/>
              <a:gd name="T84" fmla="*/ 32 w 33"/>
              <a:gd name="T85" fmla="*/ 20 h 32"/>
              <a:gd name="T86" fmla="*/ 33 w 33"/>
              <a:gd name="T87" fmla="*/ 18 h 32"/>
              <a:gd name="T88" fmla="*/ 33 w 33"/>
              <a:gd name="T89" fmla="*/ 17 h 32"/>
              <a:gd name="T90" fmla="*/ 33 w 33"/>
              <a:gd name="T91" fmla="*/ 15 h 32"/>
              <a:gd name="T92" fmla="*/ 33 w 33"/>
              <a:gd name="T93" fmla="*/ 13 h 32"/>
              <a:gd name="T94" fmla="*/ 32 w 33"/>
              <a:gd name="T95" fmla="*/ 11 h 32"/>
              <a:gd name="T96" fmla="*/ 32 w 33"/>
              <a:gd name="T97" fmla="*/ 10 h 32"/>
              <a:gd name="T98" fmla="*/ 31 w 33"/>
              <a:gd name="T99" fmla="*/ 9 h 32"/>
              <a:gd name="T100" fmla="*/ 30 w 33"/>
              <a:gd name="T101" fmla="*/ 7 h 32"/>
              <a:gd name="T102" fmla="*/ 29 w 33"/>
              <a:gd name="T103" fmla="*/ 6 h 32"/>
              <a:gd name="T104" fmla="*/ 28 w 33"/>
              <a:gd name="T105" fmla="*/ 4 h 32"/>
              <a:gd name="T106" fmla="*/ 27 w 33"/>
              <a:gd name="T107" fmla="*/ 3 h 32"/>
              <a:gd name="T108" fmla="*/ 25 w 33"/>
              <a:gd name="T109" fmla="*/ 2 h 32"/>
              <a:gd name="T110" fmla="*/ 24 w 33"/>
              <a:gd name="T111" fmla="*/ 1 h 32"/>
              <a:gd name="T112" fmla="*/ 22 w 33"/>
              <a:gd name="T113" fmla="*/ 1 h 32"/>
              <a:gd name="T114" fmla="*/ 21 w 33"/>
              <a:gd name="T115" fmla="*/ 0 h 32"/>
              <a:gd name="T116" fmla="*/ 19 w 33"/>
              <a:gd name="T117" fmla="*/ 0 h 32"/>
              <a:gd name="T118" fmla="*/ 18 w 33"/>
              <a:gd name="T1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2">
                <a:moveTo>
                  <a:pt x="16" y="0"/>
                </a:move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2" y="31"/>
                </a:lnTo>
                <a:lnTo>
                  <a:pt x="12" y="31"/>
                </a:lnTo>
                <a:lnTo>
                  <a:pt x="12" y="31"/>
                </a:lnTo>
                <a:lnTo>
                  <a:pt x="12" y="31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9"/>
                </a:lnTo>
                <a:lnTo>
                  <a:pt x="32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7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2"/>
                </a:lnTo>
                <a:lnTo>
                  <a:pt x="26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Rectangle 61">
            <a:extLst>
              <a:ext uri="{FF2B5EF4-FFF2-40B4-BE49-F238E27FC236}">
                <a16:creationId xmlns:a16="http://schemas.microsoft.com/office/drawing/2014/main" id="{D8CCBE1C-A07F-4961-8188-3BB4CCF1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6" y="1344613"/>
            <a:ext cx="617538" cy="9525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C1DD1F37-6970-4601-8C86-ED34D5AD0588}"/>
              </a:ext>
            </a:extLst>
          </p:cNvPr>
          <p:cNvSpPr>
            <a:spLocks/>
          </p:cNvSpPr>
          <p:nvPr/>
        </p:nvSpPr>
        <p:spPr bwMode="auto">
          <a:xfrm>
            <a:off x="6337301" y="2536826"/>
            <a:ext cx="52388" cy="52388"/>
          </a:xfrm>
          <a:custGeom>
            <a:avLst/>
            <a:gdLst>
              <a:gd name="T0" fmla="*/ 0 w 33"/>
              <a:gd name="T1" fmla="*/ 18 h 33"/>
              <a:gd name="T2" fmla="*/ 0 w 33"/>
              <a:gd name="T3" fmla="*/ 20 h 33"/>
              <a:gd name="T4" fmla="*/ 1 w 33"/>
              <a:gd name="T5" fmla="*/ 21 h 33"/>
              <a:gd name="T6" fmla="*/ 1 w 33"/>
              <a:gd name="T7" fmla="*/ 23 h 33"/>
              <a:gd name="T8" fmla="*/ 2 w 33"/>
              <a:gd name="T9" fmla="*/ 25 h 33"/>
              <a:gd name="T10" fmla="*/ 3 w 33"/>
              <a:gd name="T11" fmla="*/ 26 h 33"/>
              <a:gd name="T12" fmla="*/ 4 w 33"/>
              <a:gd name="T13" fmla="*/ 27 h 33"/>
              <a:gd name="T14" fmla="*/ 5 w 33"/>
              <a:gd name="T15" fmla="*/ 28 h 33"/>
              <a:gd name="T16" fmla="*/ 6 w 33"/>
              <a:gd name="T17" fmla="*/ 30 h 33"/>
              <a:gd name="T18" fmla="*/ 8 w 33"/>
              <a:gd name="T19" fmla="*/ 30 h 33"/>
              <a:gd name="T20" fmla="*/ 9 w 33"/>
              <a:gd name="T21" fmla="*/ 31 h 33"/>
              <a:gd name="T22" fmla="*/ 11 w 33"/>
              <a:gd name="T23" fmla="*/ 32 h 33"/>
              <a:gd name="T24" fmla="*/ 13 w 33"/>
              <a:gd name="T25" fmla="*/ 32 h 33"/>
              <a:gd name="T26" fmla="*/ 14 w 33"/>
              <a:gd name="T27" fmla="*/ 33 h 33"/>
              <a:gd name="T28" fmla="*/ 16 w 33"/>
              <a:gd name="T29" fmla="*/ 33 h 33"/>
              <a:gd name="T30" fmla="*/ 18 w 33"/>
              <a:gd name="T31" fmla="*/ 33 h 33"/>
              <a:gd name="T32" fmla="*/ 19 w 33"/>
              <a:gd name="T33" fmla="*/ 33 h 33"/>
              <a:gd name="T34" fmla="*/ 21 w 33"/>
              <a:gd name="T35" fmla="*/ 32 h 33"/>
              <a:gd name="T36" fmla="*/ 23 w 33"/>
              <a:gd name="T37" fmla="*/ 32 h 33"/>
              <a:gd name="T38" fmla="*/ 24 w 33"/>
              <a:gd name="T39" fmla="*/ 31 h 33"/>
              <a:gd name="T40" fmla="*/ 26 w 33"/>
              <a:gd name="T41" fmla="*/ 30 h 33"/>
              <a:gd name="T42" fmla="*/ 27 w 33"/>
              <a:gd name="T43" fmla="*/ 29 h 33"/>
              <a:gd name="T44" fmla="*/ 28 w 33"/>
              <a:gd name="T45" fmla="*/ 28 h 33"/>
              <a:gd name="T46" fmla="*/ 29 w 33"/>
              <a:gd name="T47" fmla="*/ 27 h 33"/>
              <a:gd name="T48" fmla="*/ 30 w 33"/>
              <a:gd name="T49" fmla="*/ 25 h 33"/>
              <a:gd name="T50" fmla="*/ 31 w 33"/>
              <a:gd name="T51" fmla="*/ 24 h 33"/>
              <a:gd name="T52" fmla="*/ 31 w 33"/>
              <a:gd name="T53" fmla="*/ 22 h 33"/>
              <a:gd name="T54" fmla="*/ 32 w 33"/>
              <a:gd name="T55" fmla="*/ 21 h 33"/>
              <a:gd name="T56" fmla="*/ 32 w 33"/>
              <a:gd name="T57" fmla="*/ 19 h 33"/>
              <a:gd name="T58" fmla="*/ 33 w 33"/>
              <a:gd name="T59" fmla="*/ 17 h 33"/>
              <a:gd name="T60" fmla="*/ 32 w 33"/>
              <a:gd name="T61" fmla="*/ 15 h 33"/>
              <a:gd name="T62" fmla="*/ 32 w 33"/>
              <a:gd name="T63" fmla="*/ 14 h 33"/>
              <a:gd name="T64" fmla="*/ 32 w 33"/>
              <a:gd name="T65" fmla="*/ 12 h 33"/>
              <a:gd name="T66" fmla="*/ 31 w 33"/>
              <a:gd name="T67" fmla="*/ 11 h 33"/>
              <a:gd name="T68" fmla="*/ 31 w 33"/>
              <a:gd name="T69" fmla="*/ 9 h 33"/>
              <a:gd name="T70" fmla="*/ 30 w 33"/>
              <a:gd name="T71" fmla="*/ 8 h 33"/>
              <a:gd name="T72" fmla="*/ 29 w 33"/>
              <a:gd name="T73" fmla="*/ 6 h 33"/>
              <a:gd name="T74" fmla="*/ 28 w 33"/>
              <a:gd name="T75" fmla="*/ 5 h 33"/>
              <a:gd name="T76" fmla="*/ 26 w 33"/>
              <a:gd name="T77" fmla="*/ 4 h 33"/>
              <a:gd name="T78" fmla="*/ 25 w 33"/>
              <a:gd name="T79" fmla="*/ 3 h 33"/>
              <a:gd name="T80" fmla="*/ 24 w 33"/>
              <a:gd name="T81" fmla="*/ 2 h 33"/>
              <a:gd name="T82" fmla="*/ 22 w 33"/>
              <a:gd name="T83" fmla="*/ 1 h 33"/>
              <a:gd name="T84" fmla="*/ 21 w 33"/>
              <a:gd name="T85" fmla="*/ 1 h 33"/>
              <a:gd name="T86" fmla="*/ 19 w 33"/>
              <a:gd name="T87" fmla="*/ 0 h 33"/>
              <a:gd name="T88" fmla="*/ 17 w 33"/>
              <a:gd name="T89" fmla="*/ 0 h 33"/>
              <a:gd name="T90" fmla="*/ 15 w 33"/>
              <a:gd name="T91" fmla="*/ 0 h 33"/>
              <a:gd name="T92" fmla="*/ 14 w 33"/>
              <a:gd name="T93" fmla="*/ 0 h 33"/>
              <a:gd name="T94" fmla="*/ 12 w 33"/>
              <a:gd name="T95" fmla="*/ 1 h 33"/>
              <a:gd name="T96" fmla="*/ 10 w 33"/>
              <a:gd name="T97" fmla="*/ 1 h 33"/>
              <a:gd name="T98" fmla="*/ 9 w 33"/>
              <a:gd name="T99" fmla="*/ 2 h 33"/>
              <a:gd name="T100" fmla="*/ 7 w 33"/>
              <a:gd name="T101" fmla="*/ 3 h 33"/>
              <a:gd name="T102" fmla="*/ 6 w 33"/>
              <a:gd name="T103" fmla="*/ 4 h 33"/>
              <a:gd name="T104" fmla="*/ 5 w 33"/>
              <a:gd name="T105" fmla="*/ 5 h 33"/>
              <a:gd name="T106" fmla="*/ 4 w 33"/>
              <a:gd name="T107" fmla="*/ 6 h 33"/>
              <a:gd name="T108" fmla="*/ 3 w 33"/>
              <a:gd name="T109" fmla="*/ 8 h 33"/>
              <a:gd name="T110" fmla="*/ 2 w 33"/>
              <a:gd name="T111" fmla="*/ 9 h 33"/>
              <a:gd name="T112" fmla="*/ 1 w 33"/>
              <a:gd name="T113" fmla="*/ 11 h 33"/>
              <a:gd name="T114" fmla="*/ 1 w 33"/>
              <a:gd name="T115" fmla="*/ 12 h 33"/>
              <a:gd name="T116" fmla="*/ 0 w 33"/>
              <a:gd name="T117" fmla="*/ 14 h 33"/>
              <a:gd name="T118" fmla="*/ 0 w 33"/>
              <a:gd name="T11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3">
                <a:moveTo>
                  <a:pt x="0" y="16"/>
                </a:move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1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63">
            <a:extLst>
              <a:ext uri="{FF2B5EF4-FFF2-40B4-BE49-F238E27FC236}">
                <a16:creationId xmlns:a16="http://schemas.microsoft.com/office/drawing/2014/main" id="{ECCEC25E-2B86-4EEF-8AD3-38DC5876321C}"/>
              </a:ext>
            </a:extLst>
          </p:cNvPr>
          <p:cNvSpPr>
            <a:spLocks/>
          </p:cNvSpPr>
          <p:nvPr/>
        </p:nvSpPr>
        <p:spPr bwMode="auto">
          <a:xfrm>
            <a:off x="6357938" y="2135188"/>
            <a:ext cx="11113" cy="427038"/>
          </a:xfrm>
          <a:custGeom>
            <a:avLst/>
            <a:gdLst>
              <a:gd name="T0" fmla="*/ 1 w 7"/>
              <a:gd name="T1" fmla="*/ 0 h 269"/>
              <a:gd name="T2" fmla="*/ 0 w 7"/>
              <a:gd name="T3" fmla="*/ 269 h 269"/>
              <a:gd name="T4" fmla="*/ 6 w 7"/>
              <a:gd name="T5" fmla="*/ 269 h 269"/>
              <a:gd name="T6" fmla="*/ 7 w 7"/>
              <a:gd name="T7" fmla="*/ 0 h 269"/>
              <a:gd name="T8" fmla="*/ 1 w 7"/>
              <a:gd name="T9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69">
                <a:moveTo>
                  <a:pt x="1" y="0"/>
                </a:moveTo>
                <a:lnTo>
                  <a:pt x="0" y="269"/>
                </a:lnTo>
                <a:lnTo>
                  <a:pt x="6" y="269"/>
                </a:lnTo>
                <a:lnTo>
                  <a:pt x="7" y="0"/>
                </a:lnTo>
                <a:lnTo>
                  <a:pt x="1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Line 64">
            <a:extLst>
              <a:ext uri="{FF2B5EF4-FFF2-40B4-BE49-F238E27FC236}">
                <a16:creationId xmlns:a16="http://schemas.microsoft.com/office/drawing/2014/main" id="{976A00A3-C93F-404B-B8C1-877E1C83A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113" y="2141538"/>
            <a:ext cx="615950" cy="0"/>
          </a:xfrm>
          <a:prstGeom prst="line">
            <a:avLst/>
          </a:prstGeom>
          <a:noFill/>
          <a:ln w="9525" cap="flat">
            <a:solidFill>
              <a:srgbClr val="22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65">
            <a:extLst>
              <a:ext uri="{FF2B5EF4-FFF2-40B4-BE49-F238E27FC236}">
                <a16:creationId xmlns:a16="http://schemas.microsoft.com/office/drawing/2014/main" id="{32F49635-1C3B-4EC1-A404-4B479E48F4AA}"/>
              </a:ext>
            </a:extLst>
          </p:cNvPr>
          <p:cNvSpPr>
            <a:spLocks/>
          </p:cNvSpPr>
          <p:nvPr/>
        </p:nvSpPr>
        <p:spPr bwMode="auto">
          <a:xfrm>
            <a:off x="5815013" y="2317751"/>
            <a:ext cx="50800" cy="52388"/>
          </a:xfrm>
          <a:custGeom>
            <a:avLst/>
            <a:gdLst>
              <a:gd name="T0" fmla="*/ 0 w 32"/>
              <a:gd name="T1" fmla="*/ 18 h 33"/>
              <a:gd name="T2" fmla="*/ 0 w 32"/>
              <a:gd name="T3" fmla="*/ 20 h 33"/>
              <a:gd name="T4" fmla="*/ 0 w 32"/>
              <a:gd name="T5" fmla="*/ 21 h 33"/>
              <a:gd name="T6" fmla="*/ 1 w 32"/>
              <a:gd name="T7" fmla="*/ 23 h 33"/>
              <a:gd name="T8" fmla="*/ 2 w 32"/>
              <a:gd name="T9" fmla="*/ 24 h 33"/>
              <a:gd name="T10" fmla="*/ 3 w 32"/>
              <a:gd name="T11" fmla="*/ 26 h 33"/>
              <a:gd name="T12" fmla="*/ 4 w 32"/>
              <a:gd name="T13" fmla="*/ 27 h 33"/>
              <a:gd name="T14" fmla="*/ 5 w 32"/>
              <a:gd name="T15" fmla="*/ 28 h 33"/>
              <a:gd name="T16" fmla="*/ 6 w 32"/>
              <a:gd name="T17" fmla="*/ 29 h 33"/>
              <a:gd name="T18" fmla="*/ 8 w 32"/>
              <a:gd name="T19" fmla="*/ 30 h 33"/>
              <a:gd name="T20" fmla="*/ 9 w 32"/>
              <a:gd name="T21" fmla="*/ 31 h 33"/>
              <a:gd name="T22" fmla="*/ 10 w 32"/>
              <a:gd name="T23" fmla="*/ 32 h 33"/>
              <a:gd name="T24" fmla="*/ 12 w 32"/>
              <a:gd name="T25" fmla="*/ 32 h 33"/>
              <a:gd name="T26" fmla="*/ 14 w 32"/>
              <a:gd name="T27" fmla="*/ 32 h 33"/>
              <a:gd name="T28" fmla="*/ 16 w 32"/>
              <a:gd name="T29" fmla="*/ 33 h 33"/>
              <a:gd name="T30" fmla="*/ 17 w 32"/>
              <a:gd name="T31" fmla="*/ 33 h 33"/>
              <a:gd name="T32" fmla="*/ 19 w 32"/>
              <a:gd name="T33" fmla="*/ 32 h 33"/>
              <a:gd name="T34" fmla="*/ 21 w 32"/>
              <a:gd name="T35" fmla="*/ 32 h 33"/>
              <a:gd name="T36" fmla="*/ 22 w 32"/>
              <a:gd name="T37" fmla="*/ 31 h 33"/>
              <a:gd name="T38" fmla="*/ 24 w 32"/>
              <a:gd name="T39" fmla="*/ 31 h 33"/>
              <a:gd name="T40" fmla="*/ 25 w 32"/>
              <a:gd name="T41" fmla="*/ 30 h 33"/>
              <a:gd name="T42" fmla="*/ 26 w 32"/>
              <a:gd name="T43" fmla="*/ 29 h 33"/>
              <a:gd name="T44" fmla="*/ 28 w 32"/>
              <a:gd name="T45" fmla="*/ 28 h 33"/>
              <a:gd name="T46" fmla="*/ 29 w 32"/>
              <a:gd name="T47" fmla="*/ 26 h 33"/>
              <a:gd name="T48" fmla="*/ 30 w 32"/>
              <a:gd name="T49" fmla="*/ 25 h 33"/>
              <a:gd name="T50" fmla="*/ 31 w 32"/>
              <a:gd name="T51" fmla="*/ 23 h 33"/>
              <a:gd name="T52" fmla="*/ 31 w 32"/>
              <a:gd name="T53" fmla="*/ 22 h 33"/>
              <a:gd name="T54" fmla="*/ 32 w 32"/>
              <a:gd name="T55" fmla="*/ 20 h 33"/>
              <a:gd name="T56" fmla="*/ 32 w 32"/>
              <a:gd name="T57" fmla="*/ 19 h 33"/>
              <a:gd name="T58" fmla="*/ 32 w 32"/>
              <a:gd name="T59" fmla="*/ 17 h 33"/>
              <a:gd name="T60" fmla="*/ 32 w 32"/>
              <a:gd name="T61" fmla="*/ 15 h 33"/>
              <a:gd name="T62" fmla="*/ 32 w 32"/>
              <a:gd name="T63" fmla="*/ 14 h 33"/>
              <a:gd name="T64" fmla="*/ 32 w 32"/>
              <a:gd name="T65" fmla="*/ 12 h 33"/>
              <a:gd name="T66" fmla="*/ 31 w 32"/>
              <a:gd name="T67" fmla="*/ 10 h 33"/>
              <a:gd name="T68" fmla="*/ 30 w 32"/>
              <a:gd name="T69" fmla="*/ 9 h 33"/>
              <a:gd name="T70" fmla="*/ 29 w 32"/>
              <a:gd name="T71" fmla="*/ 7 h 33"/>
              <a:gd name="T72" fmla="*/ 29 w 32"/>
              <a:gd name="T73" fmla="*/ 6 h 33"/>
              <a:gd name="T74" fmla="*/ 27 w 32"/>
              <a:gd name="T75" fmla="*/ 5 h 33"/>
              <a:gd name="T76" fmla="*/ 26 w 32"/>
              <a:gd name="T77" fmla="*/ 4 h 33"/>
              <a:gd name="T78" fmla="*/ 25 w 32"/>
              <a:gd name="T79" fmla="*/ 3 h 33"/>
              <a:gd name="T80" fmla="*/ 23 w 32"/>
              <a:gd name="T81" fmla="*/ 2 h 33"/>
              <a:gd name="T82" fmla="*/ 22 w 32"/>
              <a:gd name="T83" fmla="*/ 1 h 33"/>
              <a:gd name="T84" fmla="*/ 20 w 32"/>
              <a:gd name="T85" fmla="*/ 1 h 33"/>
              <a:gd name="T86" fmla="*/ 18 w 32"/>
              <a:gd name="T87" fmla="*/ 0 h 33"/>
              <a:gd name="T88" fmla="*/ 17 w 32"/>
              <a:gd name="T89" fmla="*/ 0 h 33"/>
              <a:gd name="T90" fmla="*/ 15 w 32"/>
              <a:gd name="T91" fmla="*/ 0 h 33"/>
              <a:gd name="T92" fmla="*/ 13 w 32"/>
              <a:gd name="T93" fmla="*/ 0 h 33"/>
              <a:gd name="T94" fmla="*/ 12 w 32"/>
              <a:gd name="T95" fmla="*/ 1 h 33"/>
              <a:gd name="T96" fmla="*/ 10 w 32"/>
              <a:gd name="T97" fmla="*/ 1 h 33"/>
              <a:gd name="T98" fmla="*/ 9 w 32"/>
              <a:gd name="T99" fmla="*/ 2 h 33"/>
              <a:gd name="T100" fmla="*/ 7 w 32"/>
              <a:gd name="T101" fmla="*/ 3 h 33"/>
              <a:gd name="T102" fmla="*/ 6 w 32"/>
              <a:gd name="T103" fmla="*/ 4 h 33"/>
              <a:gd name="T104" fmla="*/ 5 w 32"/>
              <a:gd name="T105" fmla="*/ 5 h 33"/>
              <a:gd name="T106" fmla="*/ 3 w 32"/>
              <a:gd name="T107" fmla="*/ 6 h 33"/>
              <a:gd name="T108" fmla="*/ 2 w 32"/>
              <a:gd name="T109" fmla="*/ 7 h 33"/>
              <a:gd name="T110" fmla="*/ 2 w 32"/>
              <a:gd name="T111" fmla="*/ 9 h 33"/>
              <a:gd name="T112" fmla="*/ 1 w 32"/>
              <a:gd name="T113" fmla="*/ 10 h 33"/>
              <a:gd name="T114" fmla="*/ 0 w 32"/>
              <a:gd name="T115" fmla="*/ 12 h 33"/>
              <a:gd name="T116" fmla="*/ 0 w 32"/>
              <a:gd name="T117" fmla="*/ 14 h 33"/>
              <a:gd name="T118" fmla="*/ 0 w 32"/>
              <a:gd name="T119" fmla="*/ 1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0" y="16"/>
                </a:move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Freeform 66">
            <a:extLst>
              <a:ext uri="{FF2B5EF4-FFF2-40B4-BE49-F238E27FC236}">
                <a16:creationId xmlns:a16="http://schemas.microsoft.com/office/drawing/2014/main" id="{15A49DBF-383E-4159-8021-4478BF777A37}"/>
              </a:ext>
            </a:extLst>
          </p:cNvPr>
          <p:cNvSpPr>
            <a:spLocks/>
          </p:cNvSpPr>
          <p:nvPr/>
        </p:nvSpPr>
        <p:spPr bwMode="auto">
          <a:xfrm>
            <a:off x="5835651" y="1916113"/>
            <a:ext cx="11113" cy="427038"/>
          </a:xfrm>
          <a:custGeom>
            <a:avLst/>
            <a:gdLst>
              <a:gd name="T0" fmla="*/ 1 w 7"/>
              <a:gd name="T1" fmla="*/ 0 h 269"/>
              <a:gd name="T2" fmla="*/ 0 w 7"/>
              <a:gd name="T3" fmla="*/ 269 h 269"/>
              <a:gd name="T4" fmla="*/ 6 w 7"/>
              <a:gd name="T5" fmla="*/ 269 h 269"/>
              <a:gd name="T6" fmla="*/ 7 w 7"/>
              <a:gd name="T7" fmla="*/ 0 h 269"/>
              <a:gd name="T8" fmla="*/ 1 w 7"/>
              <a:gd name="T9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69">
                <a:moveTo>
                  <a:pt x="1" y="0"/>
                </a:moveTo>
                <a:lnTo>
                  <a:pt x="0" y="269"/>
                </a:lnTo>
                <a:lnTo>
                  <a:pt x="6" y="269"/>
                </a:lnTo>
                <a:lnTo>
                  <a:pt x="7" y="0"/>
                </a:lnTo>
                <a:lnTo>
                  <a:pt x="1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Line 67">
            <a:extLst>
              <a:ext uri="{FF2B5EF4-FFF2-40B4-BE49-F238E27FC236}">
                <a16:creationId xmlns:a16="http://schemas.microsoft.com/office/drawing/2014/main" id="{D73D6C56-67D4-40C5-8CED-AB3F20933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826" y="1922463"/>
            <a:ext cx="615950" cy="0"/>
          </a:xfrm>
          <a:prstGeom prst="line">
            <a:avLst/>
          </a:prstGeom>
          <a:noFill/>
          <a:ln w="9525" cap="flat">
            <a:solidFill>
              <a:srgbClr val="22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780D37DB-138F-4658-9D7A-02C69D09F5C2}"/>
              </a:ext>
            </a:extLst>
          </p:cNvPr>
          <p:cNvSpPr>
            <a:spLocks/>
          </p:cNvSpPr>
          <p:nvPr/>
        </p:nvSpPr>
        <p:spPr bwMode="auto">
          <a:xfrm>
            <a:off x="3482976" y="3714751"/>
            <a:ext cx="50800" cy="52388"/>
          </a:xfrm>
          <a:custGeom>
            <a:avLst/>
            <a:gdLst>
              <a:gd name="T0" fmla="*/ 32 w 32"/>
              <a:gd name="T1" fmla="*/ 15 h 33"/>
              <a:gd name="T2" fmla="*/ 32 w 32"/>
              <a:gd name="T3" fmla="*/ 13 h 33"/>
              <a:gd name="T4" fmla="*/ 31 w 32"/>
              <a:gd name="T5" fmla="*/ 11 h 33"/>
              <a:gd name="T6" fmla="*/ 31 w 32"/>
              <a:gd name="T7" fmla="*/ 10 h 33"/>
              <a:gd name="T8" fmla="*/ 30 w 32"/>
              <a:gd name="T9" fmla="*/ 8 h 33"/>
              <a:gd name="T10" fmla="*/ 29 w 32"/>
              <a:gd name="T11" fmla="*/ 7 h 33"/>
              <a:gd name="T12" fmla="*/ 28 w 32"/>
              <a:gd name="T13" fmla="*/ 5 h 33"/>
              <a:gd name="T14" fmla="*/ 27 w 32"/>
              <a:gd name="T15" fmla="*/ 4 h 33"/>
              <a:gd name="T16" fmla="*/ 26 w 32"/>
              <a:gd name="T17" fmla="*/ 3 h 33"/>
              <a:gd name="T18" fmla="*/ 24 w 32"/>
              <a:gd name="T19" fmla="*/ 2 h 33"/>
              <a:gd name="T20" fmla="*/ 23 w 32"/>
              <a:gd name="T21" fmla="*/ 1 h 33"/>
              <a:gd name="T22" fmla="*/ 21 w 32"/>
              <a:gd name="T23" fmla="*/ 1 h 33"/>
              <a:gd name="T24" fmla="*/ 20 w 32"/>
              <a:gd name="T25" fmla="*/ 0 h 33"/>
              <a:gd name="T26" fmla="*/ 18 w 32"/>
              <a:gd name="T27" fmla="*/ 0 h 33"/>
              <a:gd name="T28" fmla="*/ 16 w 32"/>
              <a:gd name="T29" fmla="*/ 0 h 33"/>
              <a:gd name="T30" fmla="*/ 15 w 32"/>
              <a:gd name="T31" fmla="*/ 0 h 33"/>
              <a:gd name="T32" fmla="*/ 13 w 32"/>
              <a:gd name="T33" fmla="*/ 0 h 33"/>
              <a:gd name="T34" fmla="*/ 11 w 32"/>
              <a:gd name="T35" fmla="*/ 0 h 33"/>
              <a:gd name="T36" fmla="*/ 10 w 32"/>
              <a:gd name="T37" fmla="*/ 1 h 33"/>
              <a:gd name="T38" fmla="*/ 8 w 32"/>
              <a:gd name="T39" fmla="*/ 2 h 33"/>
              <a:gd name="T40" fmla="*/ 7 w 32"/>
              <a:gd name="T41" fmla="*/ 3 h 33"/>
              <a:gd name="T42" fmla="*/ 5 w 32"/>
              <a:gd name="T43" fmla="*/ 4 h 33"/>
              <a:gd name="T44" fmla="*/ 4 w 32"/>
              <a:gd name="T45" fmla="*/ 5 h 33"/>
              <a:gd name="T46" fmla="*/ 3 w 32"/>
              <a:gd name="T47" fmla="*/ 6 h 33"/>
              <a:gd name="T48" fmla="*/ 2 w 32"/>
              <a:gd name="T49" fmla="*/ 8 h 33"/>
              <a:gd name="T50" fmla="*/ 1 w 32"/>
              <a:gd name="T51" fmla="*/ 9 h 33"/>
              <a:gd name="T52" fmla="*/ 1 w 32"/>
              <a:gd name="T53" fmla="*/ 11 h 33"/>
              <a:gd name="T54" fmla="*/ 0 w 32"/>
              <a:gd name="T55" fmla="*/ 12 h 33"/>
              <a:gd name="T56" fmla="*/ 0 w 32"/>
              <a:gd name="T57" fmla="*/ 14 h 33"/>
              <a:gd name="T58" fmla="*/ 0 w 32"/>
              <a:gd name="T59" fmla="*/ 16 h 33"/>
              <a:gd name="T60" fmla="*/ 0 w 32"/>
              <a:gd name="T61" fmla="*/ 17 h 33"/>
              <a:gd name="T62" fmla="*/ 0 w 32"/>
              <a:gd name="T63" fmla="*/ 19 h 33"/>
              <a:gd name="T64" fmla="*/ 0 w 32"/>
              <a:gd name="T65" fmla="*/ 21 h 33"/>
              <a:gd name="T66" fmla="*/ 1 w 32"/>
              <a:gd name="T67" fmla="*/ 22 h 33"/>
              <a:gd name="T68" fmla="*/ 1 w 32"/>
              <a:gd name="T69" fmla="*/ 24 h 33"/>
              <a:gd name="T70" fmla="*/ 2 w 32"/>
              <a:gd name="T71" fmla="*/ 25 h 33"/>
              <a:gd name="T72" fmla="*/ 3 w 32"/>
              <a:gd name="T73" fmla="*/ 27 h 33"/>
              <a:gd name="T74" fmla="*/ 4 w 32"/>
              <a:gd name="T75" fmla="*/ 28 h 33"/>
              <a:gd name="T76" fmla="*/ 6 w 32"/>
              <a:gd name="T77" fmla="*/ 29 h 33"/>
              <a:gd name="T78" fmla="*/ 7 w 32"/>
              <a:gd name="T79" fmla="*/ 30 h 33"/>
              <a:gd name="T80" fmla="*/ 8 w 32"/>
              <a:gd name="T81" fmla="*/ 31 h 33"/>
              <a:gd name="T82" fmla="*/ 10 w 32"/>
              <a:gd name="T83" fmla="*/ 31 h 33"/>
              <a:gd name="T84" fmla="*/ 12 w 32"/>
              <a:gd name="T85" fmla="*/ 32 h 33"/>
              <a:gd name="T86" fmla="*/ 13 w 32"/>
              <a:gd name="T87" fmla="*/ 32 h 33"/>
              <a:gd name="T88" fmla="*/ 15 w 32"/>
              <a:gd name="T89" fmla="*/ 33 h 33"/>
              <a:gd name="T90" fmla="*/ 17 w 32"/>
              <a:gd name="T91" fmla="*/ 33 h 33"/>
              <a:gd name="T92" fmla="*/ 19 w 32"/>
              <a:gd name="T93" fmla="*/ 32 h 33"/>
              <a:gd name="T94" fmla="*/ 20 w 32"/>
              <a:gd name="T95" fmla="*/ 32 h 33"/>
              <a:gd name="T96" fmla="*/ 22 w 32"/>
              <a:gd name="T97" fmla="*/ 31 h 33"/>
              <a:gd name="T98" fmla="*/ 23 w 32"/>
              <a:gd name="T99" fmla="*/ 31 h 33"/>
              <a:gd name="T100" fmla="*/ 25 w 32"/>
              <a:gd name="T101" fmla="*/ 30 h 33"/>
              <a:gd name="T102" fmla="*/ 26 w 32"/>
              <a:gd name="T103" fmla="*/ 29 h 33"/>
              <a:gd name="T104" fmla="*/ 27 w 32"/>
              <a:gd name="T105" fmla="*/ 28 h 33"/>
              <a:gd name="T106" fmla="*/ 28 w 32"/>
              <a:gd name="T107" fmla="*/ 27 h 33"/>
              <a:gd name="T108" fmla="*/ 30 w 32"/>
              <a:gd name="T109" fmla="*/ 25 h 33"/>
              <a:gd name="T110" fmla="*/ 30 w 32"/>
              <a:gd name="T111" fmla="*/ 24 h 33"/>
              <a:gd name="T112" fmla="*/ 31 w 32"/>
              <a:gd name="T113" fmla="*/ 22 h 33"/>
              <a:gd name="T114" fmla="*/ 32 w 32"/>
              <a:gd name="T115" fmla="*/ 21 h 33"/>
              <a:gd name="T116" fmla="*/ 32 w 32"/>
              <a:gd name="T117" fmla="*/ 19 h 33"/>
              <a:gd name="T118" fmla="*/ 32 w 32"/>
              <a:gd name="T119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3">
                <a:moveTo>
                  <a:pt x="32" y="16"/>
                </a:move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5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1" y="8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2"/>
                </a:lnTo>
                <a:lnTo>
                  <a:pt x="17" y="32"/>
                </a:lnTo>
                <a:lnTo>
                  <a:pt x="17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19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29"/>
                </a:lnTo>
                <a:lnTo>
                  <a:pt x="25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7" y="29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7" y="27"/>
                </a:lnTo>
                <a:lnTo>
                  <a:pt x="27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7"/>
                </a:lnTo>
                <a:lnTo>
                  <a:pt x="28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29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0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Freeform 69">
            <a:extLst>
              <a:ext uri="{FF2B5EF4-FFF2-40B4-BE49-F238E27FC236}">
                <a16:creationId xmlns:a16="http://schemas.microsoft.com/office/drawing/2014/main" id="{660D98D4-5570-4E72-A8AF-31296102AF1E}"/>
              </a:ext>
            </a:extLst>
          </p:cNvPr>
          <p:cNvSpPr>
            <a:spLocks/>
          </p:cNvSpPr>
          <p:nvPr/>
        </p:nvSpPr>
        <p:spPr bwMode="auto">
          <a:xfrm>
            <a:off x="3502026" y="3740151"/>
            <a:ext cx="11113" cy="363538"/>
          </a:xfrm>
          <a:custGeom>
            <a:avLst/>
            <a:gdLst>
              <a:gd name="T0" fmla="*/ 6 w 7"/>
              <a:gd name="T1" fmla="*/ 229 h 229"/>
              <a:gd name="T2" fmla="*/ 7 w 7"/>
              <a:gd name="T3" fmla="*/ 0 h 229"/>
              <a:gd name="T4" fmla="*/ 1 w 7"/>
              <a:gd name="T5" fmla="*/ 0 h 229"/>
              <a:gd name="T6" fmla="*/ 0 w 7"/>
              <a:gd name="T7" fmla="*/ 229 h 229"/>
              <a:gd name="T8" fmla="*/ 6 w 7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29">
                <a:moveTo>
                  <a:pt x="6" y="229"/>
                </a:moveTo>
                <a:lnTo>
                  <a:pt x="7" y="0"/>
                </a:lnTo>
                <a:lnTo>
                  <a:pt x="1" y="0"/>
                </a:lnTo>
                <a:lnTo>
                  <a:pt x="0" y="229"/>
                </a:lnTo>
                <a:lnTo>
                  <a:pt x="6" y="229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CEFD7E87-3661-4FA8-AA4F-8E5CA9A9D3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4638" y="4098926"/>
            <a:ext cx="695325" cy="0"/>
          </a:xfrm>
          <a:prstGeom prst="line">
            <a:avLst/>
          </a:prstGeom>
          <a:noFill/>
          <a:ln w="9525" cap="flat">
            <a:solidFill>
              <a:srgbClr val="22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Freeform 71">
            <a:extLst>
              <a:ext uri="{FF2B5EF4-FFF2-40B4-BE49-F238E27FC236}">
                <a16:creationId xmlns:a16="http://schemas.microsoft.com/office/drawing/2014/main" id="{2CCADC57-37A1-4F8F-A053-FEB0976D2B22}"/>
              </a:ext>
            </a:extLst>
          </p:cNvPr>
          <p:cNvSpPr>
            <a:spLocks/>
          </p:cNvSpPr>
          <p:nvPr/>
        </p:nvSpPr>
        <p:spPr bwMode="auto">
          <a:xfrm>
            <a:off x="2328863" y="3336926"/>
            <a:ext cx="52388" cy="52388"/>
          </a:xfrm>
          <a:custGeom>
            <a:avLst/>
            <a:gdLst>
              <a:gd name="T0" fmla="*/ 33 w 33"/>
              <a:gd name="T1" fmla="*/ 15 h 33"/>
              <a:gd name="T2" fmla="*/ 32 w 33"/>
              <a:gd name="T3" fmla="*/ 13 h 33"/>
              <a:gd name="T4" fmla="*/ 32 w 33"/>
              <a:gd name="T5" fmla="*/ 12 h 33"/>
              <a:gd name="T6" fmla="*/ 32 w 33"/>
              <a:gd name="T7" fmla="*/ 10 h 33"/>
              <a:gd name="T8" fmla="*/ 31 w 33"/>
              <a:gd name="T9" fmla="*/ 9 h 33"/>
              <a:gd name="T10" fmla="*/ 30 w 33"/>
              <a:gd name="T11" fmla="*/ 7 h 33"/>
              <a:gd name="T12" fmla="*/ 29 w 33"/>
              <a:gd name="T13" fmla="*/ 6 h 33"/>
              <a:gd name="T14" fmla="*/ 28 w 33"/>
              <a:gd name="T15" fmla="*/ 5 h 33"/>
              <a:gd name="T16" fmla="*/ 26 w 33"/>
              <a:gd name="T17" fmla="*/ 4 h 33"/>
              <a:gd name="T18" fmla="*/ 25 w 33"/>
              <a:gd name="T19" fmla="*/ 3 h 33"/>
              <a:gd name="T20" fmla="*/ 24 w 33"/>
              <a:gd name="T21" fmla="*/ 2 h 33"/>
              <a:gd name="T22" fmla="*/ 22 w 33"/>
              <a:gd name="T23" fmla="*/ 1 h 33"/>
              <a:gd name="T24" fmla="*/ 20 w 33"/>
              <a:gd name="T25" fmla="*/ 1 h 33"/>
              <a:gd name="T26" fmla="*/ 19 w 33"/>
              <a:gd name="T27" fmla="*/ 1 h 33"/>
              <a:gd name="T28" fmla="*/ 17 w 33"/>
              <a:gd name="T29" fmla="*/ 0 h 33"/>
              <a:gd name="T30" fmla="*/ 15 w 33"/>
              <a:gd name="T31" fmla="*/ 1 h 33"/>
              <a:gd name="T32" fmla="*/ 14 w 33"/>
              <a:gd name="T33" fmla="*/ 1 h 33"/>
              <a:gd name="T34" fmla="*/ 12 w 33"/>
              <a:gd name="T35" fmla="*/ 1 h 33"/>
              <a:gd name="T36" fmla="*/ 10 w 33"/>
              <a:gd name="T37" fmla="*/ 2 h 33"/>
              <a:gd name="T38" fmla="*/ 9 w 33"/>
              <a:gd name="T39" fmla="*/ 2 h 33"/>
              <a:gd name="T40" fmla="*/ 7 w 33"/>
              <a:gd name="T41" fmla="*/ 3 h 33"/>
              <a:gd name="T42" fmla="*/ 6 w 33"/>
              <a:gd name="T43" fmla="*/ 4 h 33"/>
              <a:gd name="T44" fmla="*/ 5 w 33"/>
              <a:gd name="T45" fmla="*/ 5 h 33"/>
              <a:gd name="T46" fmla="*/ 4 w 33"/>
              <a:gd name="T47" fmla="*/ 7 h 33"/>
              <a:gd name="T48" fmla="*/ 3 w 33"/>
              <a:gd name="T49" fmla="*/ 8 h 33"/>
              <a:gd name="T50" fmla="*/ 2 w 33"/>
              <a:gd name="T51" fmla="*/ 9 h 33"/>
              <a:gd name="T52" fmla="*/ 1 w 33"/>
              <a:gd name="T53" fmla="*/ 11 h 33"/>
              <a:gd name="T54" fmla="*/ 1 w 33"/>
              <a:gd name="T55" fmla="*/ 13 h 33"/>
              <a:gd name="T56" fmla="*/ 0 w 33"/>
              <a:gd name="T57" fmla="*/ 14 h 33"/>
              <a:gd name="T58" fmla="*/ 0 w 33"/>
              <a:gd name="T59" fmla="*/ 16 h 33"/>
              <a:gd name="T60" fmla="*/ 0 w 33"/>
              <a:gd name="T61" fmla="*/ 18 h 33"/>
              <a:gd name="T62" fmla="*/ 0 w 33"/>
              <a:gd name="T63" fmla="*/ 20 h 33"/>
              <a:gd name="T64" fmla="*/ 1 w 33"/>
              <a:gd name="T65" fmla="*/ 21 h 33"/>
              <a:gd name="T66" fmla="*/ 1 w 33"/>
              <a:gd name="T67" fmla="*/ 23 h 33"/>
              <a:gd name="T68" fmla="*/ 2 w 33"/>
              <a:gd name="T69" fmla="*/ 24 h 33"/>
              <a:gd name="T70" fmla="*/ 3 w 33"/>
              <a:gd name="T71" fmla="*/ 26 h 33"/>
              <a:gd name="T72" fmla="*/ 4 w 33"/>
              <a:gd name="T73" fmla="*/ 27 h 33"/>
              <a:gd name="T74" fmla="*/ 5 w 33"/>
              <a:gd name="T75" fmla="*/ 28 h 33"/>
              <a:gd name="T76" fmla="*/ 6 w 33"/>
              <a:gd name="T77" fmla="*/ 29 h 33"/>
              <a:gd name="T78" fmla="*/ 8 w 33"/>
              <a:gd name="T79" fmla="*/ 30 h 33"/>
              <a:gd name="T80" fmla="*/ 9 w 33"/>
              <a:gd name="T81" fmla="*/ 31 h 33"/>
              <a:gd name="T82" fmla="*/ 11 w 33"/>
              <a:gd name="T83" fmla="*/ 32 h 33"/>
              <a:gd name="T84" fmla="*/ 12 w 33"/>
              <a:gd name="T85" fmla="*/ 32 h 33"/>
              <a:gd name="T86" fmla="*/ 14 w 33"/>
              <a:gd name="T87" fmla="*/ 33 h 33"/>
              <a:gd name="T88" fmla="*/ 16 w 33"/>
              <a:gd name="T89" fmla="*/ 33 h 33"/>
              <a:gd name="T90" fmla="*/ 17 w 33"/>
              <a:gd name="T91" fmla="*/ 33 h 33"/>
              <a:gd name="T92" fmla="*/ 19 w 33"/>
              <a:gd name="T93" fmla="*/ 33 h 33"/>
              <a:gd name="T94" fmla="*/ 21 w 33"/>
              <a:gd name="T95" fmla="*/ 32 h 33"/>
              <a:gd name="T96" fmla="*/ 22 w 33"/>
              <a:gd name="T97" fmla="*/ 32 h 33"/>
              <a:gd name="T98" fmla="*/ 24 w 33"/>
              <a:gd name="T99" fmla="*/ 31 h 33"/>
              <a:gd name="T100" fmla="*/ 25 w 33"/>
              <a:gd name="T101" fmla="*/ 30 h 33"/>
              <a:gd name="T102" fmla="*/ 27 w 33"/>
              <a:gd name="T103" fmla="*/ 29 h 33"/>
              <a:gd name="T104" fmla="*/ 28 w 33"/>
              <a:gd name="T105" fmla="*/ 28 h 33"/>
              <a:gd name="T106" fmla="*/ 29 w 33"/>
              <a:gd name="T107" fmla="*/ 27 h 33"/>
              <a:gd name="T108" fmla="*/ 30 w 33"/>
              <a:gd name="T109" fmla="*/ 26 h 33"/>
              <a:gd name="T110" fmla="*/ 31 w 33"/>
              <a:gd name="T111" fmla="*/ 24 h 33"/>
              <a:gd name="T112" fmla="*/ 32 w 33"/>
              <a:gd name="T113" fmla="*/ 23 h 33"/>
              <a:gd name="T114" fmla="*/ 32 w 33"/>
              <a:gd name="T115" fmla="*/ 21 h 33"/>
              <a:gd name="T116" fmla="*/ 32 w 33"/>
              <a:gd name="T117" fmla="*/ 19 h 33"/>
              <a:gd name="T118" fmla="*/ 33 w 33"/>
              <a:gd name="T119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3">
                <a:moveTo>
                  <a:pt x="33" y="17"/>
                </a:move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9" y="7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4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5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9"/>
                </a:lnTo>
                <a:lnTo>
                  <a:pt x="3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3"/>
                </a:lnTo>
                <a:lnTo>
                  <a:pt x="1" y="23"/>
                </a:lnTo>
                <a:lnTo>
                  <a:pt x="1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5"/>
                </a:lnTo>
                <a:lnTo>
                  <a:pt x="2" y="25"/>
                </a:lnTo>
                <a:lnTo>
                  <a:pt x="2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8"/>
                </a:lnTo>
                <a:lnTo>
                  <a:pt x="4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3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7" y="30"/>
                </a:lnTo>
                <a:lnTo>
                  <a:pt x="27" y="30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30" y="27"/>
                </a:lnTo>
                <a:lnTo>
                  <a:pt x="30" y="27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0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1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Freeform 72">
            <a:extLst>
              <a:ext uri="{FF2B5EF4-FFF2-40B4-BE49-F238E27FC236}">
                <a16:creationId xmlns:a16="http://schemas.microsoft.com/office/drawing/2014/main" id="{51FA0055-D60A-4DC8-B030-3C5DD4A2FBC1}"/>
              </a:ext>
            </a:extLst>
          </p:cNvPr>
          <p:cNvSpPr>
            <a:spLocks/>
          </p:cNvSpPr>
          <p:nvPr/>
        </p:nvSpPr>
        <p:spPr bwMode="auto">
          <a:xfrm>
            <a:off x="2349501" y="3363913"/>
            <a:ext cx="9525" cy="363538"/>
          </a:xfrm>
          <a:custGeom>
            <a:avLst/>
            <a:gdLst>
              <a:gd name="T0" fmla="*/ 5 w 6"/>
              <a:gd name="T1" fmla="*/ 229 h 229"/>
              <a:gd name="T2" fmla="*/ 6 w 6"/>
              <a:gd name="T3" fmla="*/ 0 h 229"/>
              <a:gd name="T4" fmla="*/ 1 w 6"/>
              <a:gd name="T5" fmla="*/ 0 h 229"/>
              <a:gd name="T6" fmla="*/ 0 w 6"/>
              <a:gd name="T7" fmla="*/ 229 h 229"/>
              <a:gd name="T8" fmla="*/ 5 w 6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29">
                <a:moveTo>
                  <a:pt x="5" y="229"/>
                </a:moveTo>
                <a:lnTo>
                  <a:pt x="6" y="0"/>
                </a:lnTo>
                <a:lnTo>
                  <a:pt x="1" y="0"/>
                </a:lnTo>
                <a:lnTo>
                  <a:pt x="0" y="229"/>
                </a:lnTo>
                <a:lnTo>
                  <a:pt x="5" y="229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Line 73">
            <a:extLst>
              <a:ext uri="{FF2B5EF4-FFF2-40B4-BE49-F238E27FC236}">
                <a16:creationId xmlns:a16="http://schemas.microsoft.com/office/drawing/2014/main" id="{DA393CDC-3436-41E3-AE9C-FA99D0C027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2113" y="3722688"/>
            <a:ext cx="695325" cy="0"/>
          </a:xfrm>
          <a:prstGeom prst="line">
            <a:avLst/>
          </a:prstGeom>
          <a:noFill/>
          <a:ln w="9525" cap="flat">
            <a:solidFill>
              <a:srgbClr val="22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Freeform 74">
            <a:extLst>
              <a:ext uri="{FF2B5EF4-FFF2-40B4-BE49-F238E27FC236}">
                <a16:creationId xmlns:a16="http://schemas.microsoft.com/office/drawing/2014/main" id="{28CA3E1A-5A7A-465A-A08D-35E5FF416E42}"/>
              </a:ext>
            </a:extLst>
          </p:cNvPr>
          <p:cNvSpPr>
            <a:spLocks/>
          </p:cNvSpPr>
          <p:nvPr/>
        </p:nvSpPr>
        <p:spPr bwMode="auto">
          <a:xfrm>
            <a:off x="4732338" y="6378576"/>
            <a:ext cx="52388" cy="52388"/>
          </a:xfrm>
          <a:custGeom>
            <a:avLst/>
            <a:gdLst>
              <a:gd name="T0" fmla="*/ 15 w 33"/>
              <a:gd name="T1" fmla="*/ 0 h 33"/>
              <a:gd name="T2" fmla="*/ 13 w 33"/>
              <a:gd name="T3" fmla="*/ 1 h 33"/>
              <a:gd name="T4" fmla="*/ 12 w 33"/>
              <a:gd name="T5" fmla="*/ 1 h 33"/>
              <a:gd name="T6" fmla="*/ 10 w 33"/>
              <a:gd name="T7" fmla="*/ 2 h 33"/>
              <a:gd name="T8" fmla="*/ 9 w 33"/>
              <a:gd name="T9" fmla="*/ 2 h 33"/>
              <a:gd name="T10" fmla="*/ 7 w 33"/>
              <a:gd name="T11" fmla="*/ 3 h 33"/>
              <a:gd name="T12" fmla="*/ 6 w 33"/>
              <a:gd name="T13" fmla="*/ 4 h 33"/>
              <a:gd name="T14" fmla="*/ 5 w 33"/>
              <a:gd name="T15" fmla="*/ 6 h 33"/>
              <a:gd name="T16" fmla="*/ 4 w 33"/>
              <a:gd name="T17" fmla="*/ 7 h 33"/>
              <a:gd name="T18" fmla="*/ 3 w 33"/>
              <a:gd name="T19" fmla="*/ 8 h 33"/>
              <a:gd name="T20" fmla="*/ 2 w 33"/>
              <a:gd name="T21" fmla="*/ 10 h 33"/>
              <a:gd name="T22" fmla="*/ 1 w 33"/>
              <a:gd name="T23" fmla="*/ 11 h 33"/>
              <a:gd name="T24" fmla="*/ 1 w 33"/>
              <a:gd name="T25" fmla="*/ 13 h 33"/>
              <a:gd name="T26" fmla="*/ 1 w 33"/>
              <a:gd name="T27" fmla="*/ 15 h 33"/>
              <a:gd name="T28" fmla="*/ 0 w 33"/>
              <a:gd name="T29" fmla="*/ 16 h 33"/>
              <a:gd name="T30" fmla="*/ 0 w 33"/>
              <a:gd name="T31" fmla="*/ 18 h 33"/>
              <a:gd name="T32" fmla="*/ 1 w 33"/>
              <a:gd name="T33" fmla="*/ 20 h 33"/>
              <a:gd name="T34" fmla="*/ 1 w 33"/>
              <a:gd name="T35" fmla="*/ 21 h 33"/>
              <a:gd name="T36" fmla="*/ 2 w 33"/>
              <a:gd name="T37" fmla="*/ 23 h 33"/>
              <a:gd name="T38" fmla="*/ 3 w 33"/>
              <a:gd name="T39" fmla="*/ 24 h 33"/>
              <a:gd name="T40" fmla="*/ 3 w 33"/>
              <a:gd name="T41" fmla="*/ 26 h 33"/>
              <a:gd name="T42" fmla="*/ 4 w 33"/>
              <a:gd name="T43" fmla="*/ 27 h 33"/>
              <a:gd name="T44" fmla="*/ 5 w 33"/>
              <a:gd name="T45" fmla="*/ 28 h 33"/>
              <a:gd name="T46" fmla="*/ 7 w 33"/>
              <a:gd name="T47" fmla="*/ 29 h 33"/>
              <a:gd name="T48" fmla="*/ 8 w 33"/>
              <a:gd name="T49" fmla="*/ 30 h 33"/>
              <a:gd name="T50" fmla="*/ 10 w 33"/>
              <a:gd name="T51" fmla="*/ 31 h 33"/>
              <a:gd name="T52" fmla="*/ 11 w 33"/>
              <a:gd name="T53" fmla="*/ 32 h 33"/>
              <a:gd name="T54" fmla="*/ 13 w 33"/>
              <a:gd name="T55" fmla="*/ 32 h 33"/>
              <a:gd name="T56" fmla="*/ 14 w 33"/>
              <a:gd name="T57" fmla="*/ 33 h 33"/>
              <a:gd name="T58" fmla="*/ 16 w 33"/>
              <a:gd name="T59" fmla="*/ 33 h 33"/>
              <a:gd name="T60" fmla="*/ 18 w 33"/>
              <a:gd name="T61" fmla="*/ 33 h 33"/>
              <a:gd name="T62" fmla="*/ 20 w 33"/>
              <a:gd name="T63" fmla="*/ 33 h 33"/>
              <a:gd name="T64" fmla="*/ 21 w 33"/>
              <a:gd name="T65" fmla="*/ 32 h 33"/>
              <a:gd name="T66" fmla="*/ 23 w 33"/>
              <a:gd name="T67" fmla="*/ 32 h 33"/>
              <a:gd name="T68" fmla="*/ 24 w 33"/>
              <a:gd name="T69" fmla="*/ 31 h 33"/>
              <a:gd name="T70" fmla="*/ 26 w 33"/>
              <a:gd name="T71" fmla="*/ 30 h 33"/>
              <a:gd name="T72" fmla="*/ 27 w 33"/>
              <a:gd name="T73" fmla="*/ 29 h 33"/>
              <a:gd name="T74" fmla="*/ 28 w 33"/>
              <a:gd name="T75" fmla="*/ 28 h 33"/>
              <a:gd name="T76" fmla="*/ 30 w 33"/>
              <a:gd name="T77" fmla="*/ 27 h 33"/>
              <a:gd name="T78" fmla="*/ 30 w 33"/>
              <a:gd name="T79" fmla="*/ 25 h 33"/>
              <a:gd name="T80" fmla="*/ 31 w 33"/>
              <a:gd name="T81" fmla="*/ 24 h 33"/>
              <a:gd name="T82" fmla="*/ 32 w 33"/>
              <a:gd name="T83" fmla="*/ 22 h 33"/>
              <a:gd name="T84" fmla="*/ 32 w 33"/>
              <a:gd name="T85" fmla="*/ 21 h 33"/>
              <a:gd name="T86" fmla="*/ 33 w 33"/>
              <a:gd name="T87" fmla="*/ 19 h 33"/>
              <a:gd name="T88" fmla="*/ 33 w 33"/>
              <a:gd name="T89" fmla="*/ 17 h 33"/>
              <a:gd name="T90" fmla="*/ 33 w 33"/>
              <a:gd name="T91" fmla="*/ 16 h 33"/>
              <a:gd name="T92" fmla="*/ 33 w 33"/>
              <a:gd name="T93" fmla="*/ 14 h 33"/>
              <a:gd name="T94" fmla="*/ 32 w 33"/>
              <a:gd name="T95" fmla="*/ 12 h 33"/>
              <a:gd name="T96" fmla="*/ 32 w 33"/>
              <a:gd name="T97" fmla="*/ 11 h 33"/>
              <a:gd name="T98" fmla="*/ 31 w 33"/>
              <a:gd name="T99" fmla="*/ 9 h 33"/>
              <a:gd name="T100" fmla="*/ 30 w 33"/>
              <a:gd name="T101" fmla="*/ 8 h 33"/>
              <a:gd name="T102" fmla="*/ 29 w 33"/>
              <a:gd name="T103" fmla="*/ 6 h 33"/>
              <a:gd name="T104" fmla="*/ 28 w 33"/>
              <a:gd name="T105" fmla="*/ 5 h 33"/>
              <a:gd name="T106" fmla="*/ 27 w 33"/>
              <a:gd name="T107" fmla="*/ 4 h 33"/>
              <a:gd name="T108" fmla="*/ 26 w 33"/>
              <a:gd name="T109" fmla="*/ 3 h 33"/>
              <a:gd name="T110" fmla="*/ 24 w 33"/>
              <a:gd name="T111" fmla="*/ 2 h 33"/>
              <a:gd name="T112" fmla="*/ 23 w 33"/>
              <a:gd name="T113" fmla="*/ 2 h 33"/>
              <a:gd name="T114" fmla="*/ 21 w 33"/>
              <a:gd name="T115" fmla="*/ 1 h 33"/>
              <a:gd name="T116" fmla="*/ 19 w 33"/>
              <a:gd name="T117" fmla="*/ 1 h 33"/>
              <a:gd name="T118" fmla="*/ 18 w 33"/>
              <a:gd name="T1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" h="33">
                <a:moveTo>
                  <a:pt x="17" y="0"/>
                </a:move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4" y="0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1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4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1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8"/>
                </a:lnTo>
                <a:lnTo>
                  <a:pt x="1" y="18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1" y="22"/>
                </a:lnTo>
                <a:lnTo>
                  <a:pt x="2" y="22"/>
                </a:lnTo>
                <a:lnTo>
                  <a:pt x="2" y="22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3" y="24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6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0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2"/>
                </a:lnTo>
                <a:lnTo>
                  <a:pt x="13" y="33"/>
                </a:lnTo>
                <a:lnTo>
                  <a:pt x="13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8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0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1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3" y="32"/>
                </a:lnTo>
                <a:lnTo>
                  <a:pt x="24" y="32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5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7" y="30"/>
                </a:lnTo>
                <a:lnTo>
                  <a:pt x="27" y="30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29" y="27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5"/>
                </a:lnTo>
                <a:lnTo>
                  <a:pt x="30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1" y="24"/>
                </a:lnTo>
                <a:lnTo>
                  <a:pt x="32" y="24"/>
                </a:lnTo>
                <a:lnTo>
                  <a:pt x="32" y="24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3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0"/>
                </a:lnTo>
                <a:lnTo>
                  <a:pt x="32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8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7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3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1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6"/>
                </a:lnTo>
                <a:lnTo>
                  <a:pt x="29" y="5"/>
                </a:lnTo>
                <a:lnTo>
                  <a:pt x="29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4"/>
                </a:lnTo>
                <a:lnTo>
                  <a:pt x="28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Rectangle 75">
            <a:extLst>
              <a:ext uri="{FF2B5EF4-FFF2-40B4-BE49-F238E27FC236}">
                <a16:creationId xmlns:a16="http://schemas.microsoft.com/office/drawing/2014/main" id="{35550CD1-5913-4B04-99FD-53B50CA2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26" y="6400801"/>
            <a:ext cx="615950" cy="7938"/>
          </a:xfrm>
          <a:prstGeom prst="rect">
            <a:avLst/>
          </a:prstGeom>
          <a:solidFill>
            <a:srgbClr val="22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 19">
            <a:extLst>
              <a:ext uri="{FF2B5EF4-FFF2-40B4-BE49-F238E27FC236}">
                <a16:creationId xmlns:a16="http://schemas.microsoft.com/office/drawing/2014/main" id="{E23CFB88-D5B2-4FF2-97CB-1B6A5DB810D0}"/>
              </a:ext>
            </a:extLst>
          </p:cNvPr>
          <p:cNvSpPr>
            <a:spLocks/>
          </p:cNvSpPr>
          <p:nvPr/>
        </p:nvSpPr>
        <p:spPr bwMode="auto">
          <a:xfrm>
            <a:off x="0" y="4797152"/>
            <a:ext cx="9144000" cy="20679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13C87EC-DDB2-4125-9336-4FEDCAECEF7B}"/>
              </a:ext>
            </a:extLst>
          </p:cNvPr>
          <p:cNvSpPr/>
          <p:nvPr/>
        </p:nvSpPr>
        <p:spPr>
          <a:xfrm>
            <a:off x="467544" y="980723"/>
            <a:ext cx="80645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Confederação Nacional dos Serviços</a:t>
            </a:r>
            <a:br>
              <a:rPr lang="pt-BR" sz="2800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</a:br>
            <a:endParaRPr lang="pt-BR" sz="2800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Presidente</a:t>
            </a:r>
            <a:endParaRPr lang="pt-BR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Luigi Nese </a:t>
            </a:r>
            <a:br>
              <a:rPr lang="pt-BR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</a:br>
            <a:endParaRPr lang="pt-BR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Assessoria econômica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6699"/>
              </a:solidFill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Ana Lelia Magnabosco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Carlos Eduardo S. Oliveira Jr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6699"/>
                </a:solidFill>
                <a:latin typeface="Arial Narrow" panose="020B0606020202030204" pitchFamily="34" charset="0"/>
                <a:cs typeface="+mn-cs"/>
              </a:rPr>
              <a:t>Fernando Garcia</a:t>
            </a:r>
          </a:p>
        </p:txBody>
      </p:sp>
      <p:sp>
        <p:nvSpPr>
          <p:cNvPr id="36870" name="CaixaDeTexto 5">
            <a:extLst>
              <a:ext uri="{FF2B5EF4-FFF2-40B4-BE49-F238E27FC236}">
                <a16:creationId xmlns:a16="http://schemas.microsoft.com/office/drawing/2014/main" id="{091E1B0C-B416-43F9-86F5-FD022295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816600"/>
            <a:ext cx="6264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Contato: secretaria @ cnserviços.org.br  –   </a:t>
            </a:r>
            <a:r>
              <a:rPr lang="pt-BR" altLang="pt-BR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tel</a:t>
            </a:r>
            <a:r>
              <a:rPr lang="pt-BR" altLang="pt-BR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: (011) 2165-1300</a:t>
            </a:r>
          </a:p>
        </p:txBody>
      </p:sp>
      <p:sp>
        <p:nvSpPr>
          <p:cNvPr id="36871" name="Espaço Reservado para Número de Slide 2">
            <a:extLst>
              <a:ext uri="{FF2B5EF4-FFF2-40B4-BE49-F238E27FC236}">
                <a16:creationId xmlns:a16="http://schemas.microsoft.com/office/drawing/2014/main" id="{B84E83D6-B4BA-4BFD-9E33-38A56C54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B0B961-744B-42C7-A39B-13DD5E4E3EC1}" type="slidenum">
              <a:rPr lang="pt-BR" altLang="pt-BR" smtClean="0">
                <a:latin typeface="Lucida Sans Unicode" panose="020B0602030504020204" pitchFamily="34" charset="0"/>
              </a:rPr>
              <a:pPr/>
              <a:t>24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3966D4-841D-4F25-BA9D-E4A2A710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40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6699"/>
                </a:solidFill>
                <a:latin typeface="Arial Narrow" panose="020B0606020202030204" pitchFamily="34" charset="0"/>
              </a:rPr>
              <a:t>Definições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BB9E47-3379-4813-AB05-E010251E14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3438" y="1285875"/>
            <a:ext cx="4191000" cy="403542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São levantadas informações sobre </a:t>
            </a:r>
            <a:r>
              <a:rPr lang="pt-BR" sz="2000" b="1" dirty="0">
                <a:latin typeface="Arial Narrow" panose="020B0606020202030204" pitchFamily="34" charset="0"/>
              </a:rPr>
              <a:t>estoque</a:t>
            </a:r>
            <a:r>
              <a:rPr lang="pt-BR" sz="2000" dirty="0">
                <a:latin typeface="Arial Narrow" panose="020B0606020202030204" pitchFamily="34" charset="0"/>
              </a:rPr>
              <a:t> de trabalhadores, </a:t>
            </a:r>
            <a:r>
              <a:rPr lang="pt-BR" sz="2000" b="1" dirty="0">
                <a:latin typeface="Arial Narrow" panose="020B0606020202030204" pitchFamily="34" charset="0"/>
              </a:rPr>
              <a:t>admissões</a:t>
            </a:r>
            <a:r>
              <a:rPr lang="pt-BR" sz="2000" dirty="0">
                <a:latin typeface="Arial Narrow" panose="020B0606020202030204" pitchFamily="34" charset="0"/>
              </a:rPr>
              <a:t>, </a:t>
            </a:r>
            <a:r>
              <a:rPr lang="pt-BR" sz="2000" b="1" dirty="0">
                <a:latin typeface="Arial Narrow" panose="020B0606020202030204" pitchFamily="34" charset="0"/>
              </a:rPr>
              <a:t>demissões</a:t>
            </a:r>
            <a:r>
              <a:rPr lang="pt-BR" sz="2000" dirty="0">
                <a:latin typeface="Arial Narrow" panose="020B0606020202030204" pitchFamily="34" charset="0"/>
              </a:rPr>
              <a:t> e </a:t>
            </a:r>
            <a:r>
              <a:rPr lang="pt-BR" sz="2000" b="1" dirty="0">
                <a:latin typeface="Arial Narrow" panose="020B0606020202030204" pitchFamily="34" charset="0"/>
              </a:rPr>
              <a:t>salário médio</a:t>
            </a:r>
            <a:r>
              <a:rPr lang="pt-BR" sz="2000" dirty="0">
                <a:latin typeface="Arial Narrow" panose="020B0606020202030204" pitchFamily="34" charset="0"/>
              </a:rPr>
              <a:t> em todos tipos de estabelecimento.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Bef>
                <a:spcPts val="3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A pesquisa tem cobertura nacional. Os empregados são identificados pelo </a:t>
            </a:r>
            <a:r>
              <a:rPr lang="pt-BR" sz="2000" b="1" dirty="0">
                <a:latin typeface="Arial Narrow" panose="020B0606020202030204" pitchFamily="34" charset="0"/>
              </a:rPr>
              <a:t>local do estabelecimento</a:t>
            </a:r>
            <a:r>
              <a:rPr lang="pt-BR" sz="2000" dirty="0">
                <a:latin typeface="Arial Narrow" panose="020B0606020202030204" pitchFamily="34" charset="0"/>
              </a:rPr>
              <a:t>. Os dados estão dispostos por </a:t>
            </a:r>
            <a:r>
              <a:rPr lang="pt-BR" sz="2000" b="1" dirty="0">
                <a:latin typeface="Arial Narrow" panose="020B0606020202030204" pitchFamily="34" charset="0"/>
              </a:rPr>
              <a:t>unidade da Federação</a:t>
            </a:r>
            <a:r>
              <a:rPr lang="pt-BR" sz="2000" dirty="0">
                <a:latin typeface="Arial Narrow" panose="020B0606020202030204" pitchFamily="34" charset="0"/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A pesquisa apresenta as informações por </a:t>
            </a:r>
            <a:r>
              <a:rPr lang="pt-BR" sz="2000" b="1" dirty="0">
                <a:latin typeface="Arial Narrow" panose="020B0606020202030204" pitchFamily="34" charset="0"/>
              </a:rPr>
              <a:t>setor de atividade </a:t>
            </a:r>
            <a:r>
              <a:rPr lang="pt-BR" sz="2000" dirty="0">
                <a:latin typeface="Arial Narrow" panose="020B0606020202030204" pitchFamily="34" charset="0"/>
              </a:rPr>
              <a:t>econômica, com desagregação para os </a:t>
            </a:r>
            <a:r>
              <a:rPr lang="pt-BR" sz="2000" b="1" dirty="0">
                <a:latin typeface="Arial Narrow" panose="020B0606020202030204" pitchFamily="34" charset="0"/>
              </a:rPr>
              <a:t>segmentos de serviços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14341" name="Espaço Reservado para Número de Slide 4">
            <a:extLst>
              <a:ext uri="{FF2B5EF4-FFF2-40B4-BE49-F238E27FC236}">
                <a16:creationId xmlns:a16="http://schemas.microsoft.com/office/drawing/2014/main" id="{2F9964CD-97CD-49A7-8A92-0C36B97F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69D590-E9F2-45FF-89AB-A7F73DC111F4}" type="slidenum">
              <a:rPr lang="pt-BR" altLang="pt-BR" smtClean="0">
                <a:latin typeface="Lucida Sans Unicode" panose="020B0602030504020204" pitchFamily="34" charset="0"/>
              </a:rPr>
              <a:pPr/>
              <a:t>3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0CF52A68-8544-435D-94BC-8FB32B527BBC}"/>
              </a:ext>
            </a:extLst>
          </p:cNvPr>
          <p:cNvSpPr txBox="1">
            <a:spLocks/>
          </p:cNvSpPr>
          <p:nvPr/>
        </p:nvSpPr>
        <p:spPr>
          <a:xfrm>
            <a:off x="179388" y="1265238"/>
            <a:ext cx="4191000" cy="4035425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Pesquisa de Emprego em Serviços </a:t>
            </a:r>
            <a:r>
              <a:rPr lang="pt-BR" sz="2000" dirty="0">
                <a:latin typeface="Arial Narrow" panose="020B0606020202030204" pitchFamily="34" charset="0"/>
              </a:rPr>
              <a:t>é desenvolvida pela CNS com base em dados do sistema </a:t>
            </a:r>
            <a:r>
              <a:rPr lang="pt-BR" sz="2000" b="1" dirty="0">
                <a:latin typeface="Arial Narrow" panose="020B0606020202030204" pitchFamily="34" charset="0"/>
              </a:rPr>
              <a:t>RAIS-CAGED</a:t>
            </a:r>
            <a:r>
              <a:rPr lang="pt-BR" sz="2000" dirty="0">
                <a:latin typeface="Arial Narrow" panose="020B0606020202030204" pitchFamily="34" charset="0"/>
              </a:rPr>
              <a:t> do Ministério do Trabalho e Emprego e informações do INSS.</a:t>
            </a: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A periodicidade das informações é mensal e cobre o período desde dezembro de 2006 até a informação mais recente disponível. </a:t>
            </a: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Inclui todos trabalhadores com </a:t>
            </a:r>
            <a:r>
              <a:rPr lang="pt-BR" sz="2000" b="1" dirty="0">
                <a:latin typeface="Arial Narrow" panose="020B0606020202030204" pitchFamily="34" charset="0"/>
              </a:rPr>
              <a:t>carteira de trabalho </a:t>
            </a:r>
            <a:r>
              <a:rPr lang="pt-BR" sz="2000" dirty="0">
                <a:latin typeface="Arial Narrow" panose="020B0606020202030204" pitchFamily="34" charset="0"/>
              </a:rPr>
              <a:t>que mantinham vínculo ativo com a empresa no período de referência.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6CE16A0-22CD-41A0-A203-6C038FFD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35496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6699"/>
                </a:solidFill>
                <a:latin typeface="Arial Narrow" panose="020B0606020202030204" pitchFamily="34" charset="0"/>
              </a:rPr>
              <a:t>Classificação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6DA2249-38D8-431A-AA77-BC52C4F0B9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3568" y="2132856"/>
            <a:ext cx="2232248" cy="424847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Agropecuária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Extrativa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Transformação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Construção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Comércio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Serviços</a:t>
            </a:r>
          </a:p>
        </p:txBody>
      </p:sp>
      <p:sp>
        <p:nvSpPr>
          <p:cNvPr id="15381" name="Espaço Reservado para Número de Slide 4">
            <a:extLst>
              <a:ext uri="{FF2B5EF4-FFF2-40B4-BE49-F238E27FC236}">
                <a16:creationId xmlns:a16="http://schemas.microsoft.com/office/drawing/2014/main" id="{54B1F471-AAA2-4387-99F7-1B8EB838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7A060-E9D0-4366-BB6D-217BBB7B4898}" type="slidenum">
              <a:rPr lang="pt-BR" altLang="pt-BR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4</a:t>
            </a:fld>
            <a:endParaRPr lang="pt-BR" altLang="pt-B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Espaço Reservado para Texto 1">
            <a:extLst>
              <a:ext uri="{FF2B5EF4-FFF2-40B4-BE49-F238E27FC236}">
                <a16:creationId xmlns:a16="http://schemas.microsoft.com/office/drawing/2014/main" id="{7295A2F6-F257-40D7-9E65-00BA3C26791A}"/>
              </a:ext>
            </a:extLst>
          </p:cNvPr>
          <p:cNvSpPr txBox="1">
            <a:spLocks/>
          </p:cNvSpPr>
          <p:nvPr/>
        </p:nvSpPr>
        <p:spPr>
          <a:xfrm>
            <a:off x="3491880" y="2132856"/>
            <a:ext cx="2232248" cy="4248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  <a:extLst/>
          </a:lstStyle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Privados não financeiros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Financeiros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Administração Pública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Educação, saúde e assistência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Outros</a:t>
            </a:r>
          </a:p>
        </p:txBody>
      </p:sp>
      <p:sp>
        <p:nvSpPr>
          <p:cNvPr id="11" name="Espaço Reservado para Texto 1">
            <a:extLst>
              <a:ext uri="{FF2B5EF4-FFF2-40B4-BE49-F238E27FC236}">
                <a16:creationId xmlns:a16="http://schemas.microsoft.com/office/drawing/2014/main" id="{05BBC31D-9262-416D-A489-165D1B190726}"/>
              </a:ext>
            </a:extLst>
          </p:cNvPr>
          <p:cNvSpPr txBox="1">
            <a:spLocks/>
          </p:cNvSpPr>
          <p:nvPr/>
        </p:nvSpPr>
        <p:spPr>
          <a:xfrm>
            <a:off x="6372200" y="2132856"/>
            <a:ext cx="2232248" cy="4248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pt-BR"/>
            </a:defPPr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</a:lstStyle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Prestados às famílias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de informação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Prestados às empresas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de transportes</a:t>
            </a:r>
          </a:p>
          <a:p>
            <a:pPr eaLnBrk="1" fontAlgn="auto" hangingPunct="1">
              <a:defRPr/>
            </a:pPr>
            <a:endParaRPr lang="pt-BR" dirty="0">
              <a:effectLst/>
              <a:latin typeface="Arial Narrow" panose="020B0606020202030204" pitchFamily="34" charset="0"/>
            </a:endParaRPr>
          </a:p>
          <a:p>
            <a:pPr eaLnBrk="1" fontAlgn="auto" hangingPunct="1">
              <a:defRPr/>
            </a:pPr>
            <a:r>
              <a:rPr lang="pt-BR" dirty="0">
                <a:effectLst/>
                <a:latin typeface="Arial Narrow" panose="020B0606020202030204" pitchFamily="34" charset="0"/>
              </a:rPr>
              <a:t>Outros serviços privados não financeiros</a:t>
            </a:r>
          </a:p>
        </p:txBody>
      </p:sp>
      <p:sp>
        <p:nvSpPr>
          <p:cNvPr id="13" name="Espaço Reservado para Texto 1">
            <a:extLst>
              <a:ext uri="{FF2B5EF4-FFF2-40B4-BE49-F238E27FC236}">
                <a16:creationId xmlns:a16="http://schemas.microsoft.com/office/drawing/2014/main" id="{810C2E9E-9208-497E-9CAC-BC64886B838D}"/>
              </a:ext>
            </a:extLst>
          </p:cNvPr>
          <p:cNvSpPr txBox="1">
            <a:spLocks/>
          </p:cNvSpPr>
          <p:nvPr/>
        </p:nvSpPr>
        <p:spPr>
          <a:xfrm>
            <a:off x="683568" y="1340768"/>
            <a:ext cx="223224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  <a:extLst/>
          </a:lstStyle>
          <a:p>
            <a:pPr eaLnBrk="1" fontAlgn="auto" hangingPunct="1">
              <a:defRPr/>
            </a:pPr>
            <a:r>
              <a:rPr lang="pt-BR" sz="2000" dirty="0">
                <a:effectLst/>
                <a:latin typeface="Arial Narrow" panose="020B0606020202030204" pitchFamily="34" charset="0"/>
              </a:rPr>
              <a:t>Economia</a:t>
            </a:r>
          </a:p>
        </p:txBody>
      </p:sp>
      <p:sp>
        <p:nvSpPr>
          <p:cNvPr id="14" name="Espaço Reservado para Texto 1">
            <a:extLst>
              <a:ext uri="{FF2B5EF4-FFF2-40B4-BE49-F238E27FC236}">
                <a16:creationId xmlns:a16="http://schemas.microsoft.com/office/drawing/2014/main" id="{C9CA5DDB-92F3-41C0-A8E8-28EC3A21AF04}"/>
              </a:ext>
            </a:extLst>
          </p:cNvPr>
          <p:cNvSpPr txBox="1">
            <a:spLocks/>
          </p:cNvSpPr>
          <p:nvPr/>
        </p:nvSpPr>
        <p:spPr>
          <a:xfrm>
            <a:off x="3491880" y="1340768"/>
            <a:ext cx="223224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  <a:extLst/>
          </a:lstStyle>
          <a:p>
            <a:pPr eaLnBrk="1" fontAlgn="auto" hangingPunct="1">
              <a:defRPr/>
            </a:pPr>
            <a:r>
              <a:rPr lang="pt-BR" sz="2000" dirty="0">
                <a:effectLst/>
                <a:latin typeface="Arial Narrow" panose="020B0606020202030204" pitchFamily="34" charset="0"/>
              </a:rPr>
              <a:t>Serviços</a:t>
            </a: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2D5FFB71-9010-414B-AA14-103AA7CF8C10}"/>
              </a:ext>
            </a:extLst>
          </p:cNvPr>
          <p:cNvSpPr txBox="1">
            <a:spLocks/>
          </p:cNvSpPr>
          <p:nvPr/>
        </p:nvSpPr>
        <p:spPr>
          <a:xfrm>
            <a:off x="6372200" y="1340768"/>
            <a:ext cx="223224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chemeClr val="lt1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>
                <a:solidFill>
                  <a:schemeClr val="lt1"/>
                </a:solidFill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>
                <a:solidFill>
                  <a:schemeClr val="lt1"/>
                </a:solidFill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>
                <a:solidFill>
                  <a:schemeClr val="lt1"/>
                </a:solidFill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solidFill>
                  <a:schemeClr val="lt1"/>
                </a:solidFill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solidFill>
                  <a:schemeClr val="lt1"/>
                </a:solidFill>
              </a:defRPr>
            </a:lvl9pPr>
            <a:extLst/>
          </a:lstStyle>
          <a:p>
            <a:pPr eaLnBrk="1" fontAlgn="auto" hangingPunct="1">
              <a:defRPr/>
            </a:pPr>
            <a:r>
              <a:rPr lang="pt-BR" sz="2000" dirty="0">
                <a:effectLst/>
                <a:latin typeface="Arial Narrow" panose="020B0606020202030204" pitchFamily="34" charset="0"/>
              </a:rPr>
              <a:t>Privados não financeiros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A850F8-BA2F-445C-96B4-C08B0FFF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Estoque de trabalhadores por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setor de atividade econômica</a:t>
            </a:r>
          </a:p>
        </p:txBody>
      </p:sp>
      <p:sp>
        <p:nvSpPr>
          <p:cNvPr id="16387" name="Espaço Reservado para Número de Slide 3">
            <a:extLst>
              <a:ext uri="{FF2B5EF4-FFF2-40B4-BE49-F238E27FC236}">
                <a16:creationId xmlns:a16="http://schemas.microsoft.com/office/drawing/2014/main" id="{7FA8EF1E-6CB1-44A6-9E3E-C21AD822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606E9A-2873-4263-A2A3-C83F2052DC61}" type="slidenum">
              <a:rPr lang="pt-BR" altLang="pt-BR" smtClean="0">
                <a:latin typeface="Lucida Sans Unicode" panose="020B0602030504020204" pitchFamily="34" charset="0"/>
              </a:rPr>
              <a:pPr/>
              <a:t>5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F8226A79-5FE1-4368-90C5-0537F3903351}"/>
              </a:ext>
            </a:extLst>
          </p:cNvPr>
          <p:cNvSpPr txBox="1">
            <a:spLocks/>
          </p:cNvSpPr>
          <p:nvPr/>
        </p:nvSpPr>
        <p:spPr>
          <a:xfrm>
            <a:off x="395536" y="6237312"/>
            <a:ext cx="7129630" cy="308898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52736"/>
            <a:ext cx="8191500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90C547-E99E-4FB4-A862-88CDE3CC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35496"/>
            <a:ext cx="7481776" cy="4572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 recente do emprego em serviços</a:t>
            </a:r>
          </a:p>
        </p:txBody>
      </p:sp>
      <p:sp>
        <p:nvSpPr>
          <p:cNvPr id="17412" name="Espaço Reservado para Texto 5">
            <a:extLst>
              <a:ext uri="{FF2B5EF4-FFF2-40B4-BE49-F238E27FC236}">
                <a16:creationId xmlns:a16="http://schemas.microsoft.com/office/drawing/2014/main" id="{81E56EA2-77F8-43A7-BD41-B59C6EE48C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3438" y="1628800"/>
            <a:ext cx="4191000" cy="939800"/>
          </a:xfrm>
        </p:spPr>
        <p:txBody>
          <a:bodyPr/>
          <a:lstStyle/>
          <a:p>
            <a:pPr eaLnBrk="1" hangingPunct="1"/>
            <a:r>
              <a:rPr lang="pt-BR" altLang="pt-BR" sz="1800" b="1" dirty="0">
                <a:solidFill>
                  <a:srgbClr val="006699"/>
                </a:solidFill>
                <a:latin typeface="Arial Narrow" panose="020B0606020202030204" pitchFamily="34" charset="0"/>
              </a:rPr>
              <a:t>Distribuição do emprego </a:t>
            </a:r>
            <a:br>
              <a:rPr lang="pt-BR" altLang="pt-BR" sz="18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altLang="pt-BR" sz="1800" b="1" dirty="0">
                <a:solidFill>
                  <a:srgbClr val="006699"/>
                </a:solidFill>
                <a:latin typeface="Arial Narrow" panose="020B0606020202030204" pitchFamily="34" charset="0"/>
              </a:rPr>
              <a:t>por setor, janeiro de 2021</a:t>
            </a:r>
          </a:p>
          <a:p>
            <a:pPr eaLnBrk="1" hangingPunct="1"/>
            <a:endParaRPr lang="pt-BR" altLang="pt-BR" sz="1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pt-BR" altLang="pt-BR" sz="1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pt-BR" altLang="pt-BR" sz="18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7414" name="Espaço Reservado para Número de Slide 6">
            <a:extLst>
              <a:ext uri="{FF2B5EF4-FFF2-40B4-BE49-F238E27FC236}">
                <a16:creationId xmlns:a16="http://schemas.microsoft.com/office/drawing/2014/main" id="{A3433411-1697-472D-A03D-DE4E7D87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BA55FA-1DDC-4635-99C8-824A712BA226}" type="slidenum">
              <a:rPr lang="pt-BR" altLang="pt-BR" smtClean="0">
                <a:latin typeface="Lucida Sans Unicode" panose="020B0602030504020204" pitchFamily="34" charset="0"/>
              </a:rPr>
              <a:pPr/>
              <a:t>6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48B7B611-048B-4539-8B57-4B5EC08026DB}"/>
              </a:ext>
            </a:extLst>
          </p:cNvPr>
          <p:cNvSpPr txBox="1">
            <a:spLocks/>
          </p:cNvSpPr>
          <p:nvPr/>
        </p:nvSpPr>
        <p:spPr>
          <a:xfrm>
            <a:off x="211138" y="1196975"/>
            <a:ext cx="4191000" cy="521970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Em </a:t>
            </a:r>
            <a:r>
              <a:rPr lang="pt-BR" sz="2000" b="1" dirty="0">
                <a:latin typeface="Arial Narrow" panose="020B0606020202030204" pitchFamily="34" charset="0"/>
              </a:rPr>
              <a:t>janeiro de 2021</a:t>
            </a:r>
            <a:r>
              <a:rPr lang="pt-BR" sz="2000" dirty="0">
                <a:latin typeface="Arial Narrow" panose="020B0606020202030204" pitchFamily="34" charset="0"/>
              </a:rPr>
              <a:t>, a economia brasileira tinha </a:t>
            </a:r>
            <a:r>
              <a:rPr lang="pt-BR" sz="2000" b="1" dirty="0">
                <a:latin typeface="Arial Narrow" panose="020B0606020202030204" pitchFamily="34" charset="0"/>
              </a:rPr>
              <a:t>47,961 milhões de empregos </a:t>
            </a:r>
            <a:r>
              <a:rPr lang="pt-BR" sz="2000" dirty="0">
                <a:latin typeface="Arial Narrow" panose="020B0606020202030204" pitchFamily="34" charset="0"/>
              </a:rPr>
              <a:t>com carteira assinada.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Os dados indicam a abertura de </a:t>
            </a:r>
            <a:r>
              <a:rPr lang="pt-BR" sz="2000" b="1" dirty="0">
                <a:latin typeface="Arial Narrow" panose="020B0606020202030204" pitchFamily="34" charset="0"/>
              </a:rPr>
              <a:t>256 mil </a:t>
            </a:r>
            <a:r>
              <a:rPr lang="pt-BR" sz="2000" dirty="0">
                <a:latin typeface="Arial Narrow" panose="020B0606020202030204" pitchFamily="34" charset="0"/>
              </a:rPr>
              <a:t>postos de trabalho em janeiro de </a:t>
            </a:r>
            <a:r>
              <a:rPr lang="pt-BR" sz="2000" b="1" dirty="0">
                <a:latin typeface="Arial Narrow" panose="020B0606020202030204" pitchFamily="34" charset="0"/>
              </a:rPr>
              <a:t>2021</a:t>
            </a:r>
            <a:r>
              <a:rPr lang="pt-BR" sz="2000" dirty="0">
                <a:latin typeface="Arial Narrow" panose="020B0606020202030204" pitchFamily="34" charset="0"/>
              </a:rPr>
              <a:t> com relação a igual período de </a:t>
            </a:r>
            <a:r>
              <a:rPr lang="pt-BR" sz="2000" b="1" dirty="0">
                <a:latin typeface="Arial Narrow" panose="020B0606020202030204" pitchFamily="34" charset="0"/>
              </a:rPr>
              <a:t>2020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Isso equivale a um </a:t>
            </a:r>
            <a:r>
              <a:rPr lang="pt-BR" sz="2000" b="1" dirty="0">
                <a:latin typeface="Arial Narrow" panose="020B0606020202030204" pitchFamily="34" charset="0"/>
              </a:rPr>
              <a:t>aumento de 0,5%</a:t>
            </a:r>
            <a:r>
              <a:rPr lang="pt-BR" sz="2000" dirty="0">
                <a:latin typeface="Arial Narrow" panose="020B0606020202030204" pitchFamily="34" charset="0"/>
              </a:rPr>
              <a:t>  no acumulado do ano.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Os serviços sustentaram </a:t>
            </a:r>
            <a:r>
              <a:rPr lang="pt-BR" sz="2000" b="1" dirty="0">
                <a:latin typeface="Arial Narrow" panose="020B0606020202030204" pitchFamily="34" charset="0"/>
              </a:rPr>
              <a:t>27,173 milhões de postos de trabalho</a:t>
            </a:r>
            <a:r>
              <a:rPr lang="pt-BR" sz="2000" dirty="0">
                <a:latin typeface="Arial Narrow" panose="020B0606020202030204" pitchFamily="34" charset="0"/>
              </a:rPr>
              <a:t> em janeiro de 2021, o que representou </a:t>
            </a:r>
            <a:r>
              <a:rPr lang="pt-BR" sz="2000" b="1" dirty="0">
                <a:latin typeface="Arial Narrow" panose="020B0606020202030204" pitchFamily="34" charset="0"/>
              </a:rPr>
              <a:t>56,7%</a:t>
            </a:r>
            <a:r>
              <a:rPr lang="pt-BR" sz="2000" dirty="0">
                <a:latin typeface="Arial Narrow" panose="020B0606020202030204" pitchFamily="34" charset="0"/>
              </a:rPr>
              <a:t> do total da economia.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615AC2FF-3DA2-4D7F-8A21-7A056F532E2C}"/>
              </a:ext>
            </a:extLst>
          </p:cNvPr>
          <p:cNvSpPr txBox="1">
            <a:spLocks/>
          </p:cNvSpPr>
          <p:nvPr/>
        </p:nvSpPr>
        <p:spPr>
          <a:xfrm>
            <a:off x="7524328" y="6076370"/>
            <a:ext cx="1720297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r="10912" b="3879"/>
          <a:stretch/>
        </p:blipFill>
        <p:spPr bwMode="auto">
          <a:xfrm>
            <a:off x="4295775" y="2276873"/>
            <a:ext cx="4848225" cy="43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7367894-0B13-4DBC-BD5F-56954F7EE19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75656" y="260648"/>
            <a:ext cx="6120680" cy="649287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Evolução do emprego no setor de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serviços privados não financeiros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8437" name="Espaço Reservado para Número de Slide 4">
            <a:extLst>
              <a:ext uri="{FF2B5EF4-FFF2-40B4-BE49-F238E27FC236}">
                <a16:creationId xmlns:a16="http://schemas.microsoft.com/office/drawing/2014/main" id="{CC0A8A13-05A5-4372-A391-FFADC06E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767D78-BBEC-455E-B4F8-EF074CE239A7}" type="slidenum">
              <a:rPr lang="pt-BR" altLang="pt-BR" smtClean="0">
                <a:latin typeface="Lucida Sans Unicode" panose="020B0602030504020204" pitchFamily="34" charset="0"/>
              </a:rPr>
              <a:pPr/>
              <a:t>7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F4D229C3-8269-4705-A031-85A481A4BD72}"/>
              </a:ext>
            </a:extLst>
          </p:cNvPr>
          <p:cNvSpPr txBox="1">
            <a:spLocks/>
          </p:cNvSpPr>
          <p:nvPr/>
        </p:nvSpPr>
        <p:spPr>
          <a:xfrm>
            <a:off x="6084168" y="1484784"/>
            <a:ext cx="3001665" cy="489585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r>
              <a:rPr lang="pt-BR" sz="2000" dirty="0">
                <a:latin typeface="Arial Narrow" panose="020B0606020202030204" pitchFamily="34" charset="0"/>
              </a:rPr>
              <a:t>Em </a:t>
            </a:r>
            <a:r>
              <a:rPr lang="pt-BR" sz="2000" b="1" dirty="0">
                <a:latin typeface="Arial Narrow" panose="020B0606020202030204" pitchFamily="34" charset="0"/>
              </a:rPr>
              <a:t>janeiro de 2021</a:t>
            </a:r>
            <a:r>
              <a:rPr lang="pt-BR" sz="2000" dirty="0">
                <a:latin typeface="Arial Narrow" panose="020B0606020202030204" pitchFamily="34" charset="0"/>
              </a:rPr>
              <a:t>, o número de postos de trabalho em </a:t>
            </a:r>
            <a:r>
              <a:rPr lang="pt-BR" sz="2000" b="1" dirty="0">
                <a:latin typeface="Arial Narrow" panose="020B0606020202030204" pitchFamily="34" charset="0"/>
              </a:rPr>
              <a:t>serviços privados não financeiros</a:t>
            </a:r>
            <a:r>
              <a:rPr lang="pt-BR" sz="2000" dirty="0">
                <a:latin typeface="Arial Narrow" panose="020B0606020202030204" pitchFamily="34" charset="0"/>
              </a:rPr>
              <a:t> alcançou </a:t>
            </a:r>
            <a:r>
              <a:rPr lang="pt-BR" sz="2000" b="1" dirty="0">
                <a:latin typeface="Arial Narrow" panose="020B0606020202030204" pitchFamily="34" charset="0"/>
              </a:rPr>
              <a:t>12,834 milhões</a:t>
            </a:r>
            <a:r>
              <a:rPr lang="pt-BR" sz="2000" dirty="0">
                <a:latin typeface="Arial Narrow" panose="020B0606020202030204" pitchFamily="34" charset="0"/>
              </a:rPr>
              <a:t>, 47,2% dos empregos no setor de serviços. 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r>
              <a:rPr lang="pt-BR" sz="2000" b="1" dirty="0">
                <a:latin typeface="Arial Narrow" panose="020B0606020202030204" pitchFamily="34" charset="0"/>
              </a:rPr>
              <a:t>Entre janeiro de 2021 e janeiro de 2020</a:t>
            </a:r>
            <a:r>
              <a:rPr lang="pt-BR" sz="2000" dirty="0">
                <a:latin typeface="Arial Narrow" panose="020B0606020202030204" pitchFamily="34" charset="0"/>
              </a:rPr>
              <a:t>, o setor de serviços privados não financeiros </a:t>
            </a:r>
            <a:r>
              <a:rPr lang="pt-BR" sz="2000" b="1" dirty="0">
                <a:latin typeface="Arial Narrow" panose="020B0606020202030204" pitchFamily="34" charset="0"/>
              </a:rPr>
              <a:t>fechou 155,5</a:t>
            </a:r>
            <a:r>
              <a:rPr lang="pt-BR" sz="2000" dirty="0">
                <a:latin typeface="Arial Narrow" panose="020B0606020202030204" pitchFamily="34" charset="0"/>
              </a:rPr>
              <a:t> mil postos de trabalho. Comércio e indústria elevaram os números de postos.</a:t>
            </a: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algn="l" fontAlgn="auto"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5D0F820E-3BFF-46A9-989E-01F2E7DB311C}"/>
              </a:ext>
            </a:extLst>
          </p:cNvPr>
          <p:cNvSpPr txBox="1">
            <a:spLocks/>
          </p:cNvSpPr>
          <p:nvPr/>
        </p:nvSpPr>
        <p:spPr>
          <a:xfrm>
            <a:off x="117022" y="6021288"/>
            <a:ext cx="1790682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6"/>
          <a:stretch/>
        </p:blipFill>
        <p:spPr bwMode="auto">
          <a:xfrm>
            <a:off x="107505" y="1440897"/>
            <a:ext cx="5976664" cy="45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3" y="1043277"/>
            <a:ext cx="8680237" cy="541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B963F145-6B14-445D-A5D3-358219B18A46}"/>
              </a:ext>
            </a:extLst>
          </p:cNvPr>
          <p:cNvSpPr txBox="1">
            <a:spLocks/>
          </p:cNvSpPr>
          <p:nvPr/>
        </p:nvSpPr>
        <p:spPr>
          <a:xfrm>
            <a:off x="1345729" y="260648"/>
            <a:ext cx="7481776" cy="457200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Postos de trabalho criados entre janeiro de 2021 e janeiro de 2020</a:t>
            </a:r>
          </a:p>
        </p:txBody>
      </p:sp>
      <p:sp>
        <p:nvSpPr>
          <p:cNvPr id="19459" name="Espaço Reservado para Número de Slide 2">
            <a:extLst>
              <a:ext uri="{FF2B5EF4-FFF2-40B4-BE49-F238E27FC236}">
                <a16:creationId xmlns:a16="http://schemas.microsoft.com/office/drawing/2014/main" id="{EB45ED56-3BA7-4174-9E3E-DA3493D4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0EE6D2-C2D3-4044-AD25-2DAE708B8452}" type="slidenum">
              <a:rPr lang="pt-BR" altLang="pt-BR" smtClean="0">
                <a:latin typeface="Lucida Sans Unicode" panose="020B0602030504020204" pitchFamily="34" charset="0"/>
              </a:rPr>
              <a:pPr/>
              <a:t>8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27A5E437-9AEE-4CA1-8974-DD15BA3FFD12}"/>
              </a:ext>
            </a:extLst>
          </p:cNvPr>
          <p:cNvSpPr txBox="1">
            <a:spLocks/>
          </p:cNvSpPr>
          <p:nvPr/>
        </p:nvSpPr>
        <p:spPr>
          <a:xfrm>
            <a:off x="229138" y="6383140"/>
            <a:ext cx="7481776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DDD578D-74EF-4362-8DD4-0F543780915C}"/>
              </a:ext>
            </a:extLst>
          </p:cNvPr>
          <p:cNvSpPr txBox="1">
            <a:spLocks/>
          </p:cNvSpPr>
          <p:nvPr/>
        </p:nvSpPr>
        <p:spPr>
          <a:xfrm>
            <a:off x="1345728" y="1203158"/>
            <a:ext cx="6898679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6699"/>
                </a:solidFill>
                <a:latin typeface="Arial Narrow" panose="020B0606020202030204" pitchFamily="34" charset="0"/>
              </a:rPr>
              <a:t>255,5 mil novos postos de trabalho com carteira assinada no país.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8B3BA6A-E30D-4C2E-A3EE-5088C16B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33" y="39747"/>
            <a:ext cx="7481776" cy="457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Estoque de trabalhadores por </a:t>
            </a:r>
            <a:b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</a:br>
            <a:r>
              <a:rPr lang="pt-BR" sz="2400" b="1" dirty="0">
                <a:solidFill>
                  <a:srgbClr val="006699"/>
                </a:solidFill>
                <a:latin typeface="Arial Narrow" panose="020B0606020202030204" pitchFamily="34" charset="0"/>
              </a:rPr>
              <a:t>segmento do setor de serviços</a:t>
            </a:r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7D825AA7-3807-4927-AC4E-B04758B0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6B40B5-7ABF-43C5-81C6-A02DBEA1FD00}" type="slidenum">
              <a:rPr lang="pt-BR" altLang="pt-BR" smtClean="0">
                <a:latin typeface="Lucida Sans Unicode" panose="020B0602030504020204" pitchFamily="34" charset="0"/>
              </a:rPr>
              <a:pPr/>
              <a:t>9</a:t>
            </a:fld>
            <a:endParaRPr lang="pt-BR" altLang="pt-BR">
              <a:latin typeface="Lucida Sans Unicode" panose="020B060203050402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790C9395-DD4B-4771-A569-38227081836E}"/>
              </a:ext>
            </a:extLst>
          </p:cNvPr>
          <p:cNvSpPr txBox="1">
            <a:spLocks/>
          </p:cNvSpPr>
          <p:nvPr/>
        </p:nvSpPr>
        <p:spPr>
          <a:xfrm>
            <a:off x="403165" y="6216446"/>
            <a:ext cx="7049155" cy="380906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Fonte: RAIS/CAGED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99579"/>
            <a:ext cx="8191500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11351</TotalTime>
  <Words>1492</Words>
  <Application>Microsoft Office PowerPoint</Application>
  <PresentationFormat>Apresentação na tela (4:3)</PresentationFormat>
  <Paragraphs>266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Lucida Sans Unicode</vt:lpstr>
      <vt:lpstr>Verdana</vt:lpstr>
      <vt:lpstr>Wingdings 2</vt:lpstr>
      <vt:lpstr>Wingdings 3</vt:lpstr>
      <vt:lpstr>Concurso</vt:lpstr>
      <vt:lpstr>Pesquisa Mensal  de Atividades em Serviços</vt:lpstr>
      <vt:lpstr>Pesquisa Mensal de Emprego </vt:lpstr>
      <vt:lpstr>Definições</vt:lpstr>
      <vt:lpstr>Classificação</vt:lpstr>
      <vt:lpstr>Estoque de trabalhadores por  setor de atividade econômica</vt:lpstr>
      <vt:lpstr>Evolução recente do emprego em serviços</vt:lpstr>
      <vt:lpstr>Apresentação do PowerPoint</vt:lpstr>
      <vt:lpstr>Apresentação do PowerPoint</vt:lpstr>
      <vt:lpstr>Estoque de trabalhadores por  segmento do setor de serviços</vt:lpstr>
      <vt:lpstr>Apresentação do PowerPoint</vt:lpstr>
      <vt:lpstr>Estoque de trabalhadores por segmento  dos serviços privados não financeiros</vt:lpstr>
      <vt:lpstr>Variação em 12 meses do emprego com carteira,  total da economia e serviços privados não financeiros</vt:lpstr>
      <vt:lpstr>Estoque de trabalhadores no segmento de  serviços privados não financeiros, janeiro de 2021</vt:lpstr>
      <vt:lpstr>Crescimento do emprego no segmento de  serviços privados não financeiros, de 01/2021 a 01/2020</vt:lpstr>
      <vt:lpstr>Pesquisa Trimestral de Salários</vt:lpstr>
      <vt:lpstr>Apresentação do PowerPoint</vt:lpstr>
      <vt:lpstr>Apresentação do PowerPoint</vt:lpstr>
      <vt:lpstr>Apresentação do PowerPoint</vt:lpstr>
      <vt:lpstr>Pesquisa Mensal de Faturamento </vt:lpstr>
      <vt:lpstr>Faturamento nominal dos serviços privados não financeiros,  por segmento, Brasil, índice base 2014=100 </vt:lpstr>
      <vt:lpstr>Volume de vendas dos serviços privados não financeiros, por segmento, Brasil, índice base 2014=100 </vt:lpstr>
      <vt:lpstr>Apresentação do PowerPoint</vt:lpstr>
      <vt:lpstr>Volume de vendas dos serviços privados não financeiros, variação acumulada do ano em 2021 até janeiro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dimensão do setor de serviços em dez países</dc:title>
  <dc:creator>Fernando</dc:creator>
  <cp:lastModifiedBy>Maria Antonia Miliozi</cp:lastModifiedBy>
  <cp:revision>974</cp:revision>
  <cp:lastPrinted>2016-11-28T21:16:51Z</cp:lastPrinted>
  <dcterms:created xsi:type="dcterms:W3CDTF">2011-08-29T22:09:09Z</dcterms:created>
  <dcterms:modified xsi:type="dcterms:W3CDTF">2021-04-06T18:43:27Z</dcterms:modified>
</cp:coreProperties>
</file>